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42"/>
  </p:notesMasterIdLst>
  <p:handoutMasterIdLst>
    <p:handoutMasterId r:id="rId43"/>
  </p:handoutMasterIdLst>
  <p:sldIdLst>
    <p:sldId id="406" r:id="rId3"/>
    <p:sldId id="261" r:id="rId4"/>
    <p:sldId id="360" r:id="rId5"/>
    <p:sldId id="391" r:id="rId6"/>
    <p:sldId id="397" r:id="rId7"/>
    <p:sldId id="358" r:id="rId8"/>
    <p:sldId id="398" r:id="rId9"/>
    <p:sldId id="399" r:id="rId10"/>
    <p:sldId id="388" r:id="rId11"/>
    <p:sldId id="373" r:id="rId12"/>
    <p:sldId id="376" r:id="rId13"/>
    <p:sldId id="392" r:id="rId14"/>
    <p:sldId id="384" r:id="rId15"/>
    <p:sldId id="385" r:id="rId16"/>
    <p:sldId id="386" r:id="rId17"/>
    <p:sldId id="383" r:id="rId18"/>
    <p:sldId id="379" r:id="rId19"/>
    <p:sldId id="393" r:id="rId20"/>
    <p:sldId id="389" r:id="rId21"/>
    <p:sldId id="381" r:id="rId22"/>
    <p:sldId id="380" r:id="rId23"/>
    <p:sldId id="382" r:id="rId24"/>
    <p:sldId id="390" r:id="rId25"/>
    <p:sldId id="362" r:id="rId26"/>
    <p:sldId id="363" r:id="rId27"/>
    <p:sldId id="408" r:id="rId28"/>
    <p:sldId id="394" r:id="rId29"/>
    <p:sldId id="409" r:id="rId30"/>
    <p:sldId id="365" r:id="rId31"/>
    <p:sldId id="368" r:id="rId32"/>
    <p:sldId id="405" r:id="rId33"/>
    <p:sldId id="410" r:id="rId34"/>
    <p:sldId id="395" r:id="rId35"/>
    <p:sldId id="411" r:id="rId36"/>
    <p:sldId id="367" r:id="rId37"/>
    <p:sldId id="387" r:id="rId38"/>
    <p:sldId id="372" r:id="rId39"/>
    <p:sldId id="375" r:id="rId40"/>
    <p:sldId id="323" r:id="rId4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E2E5"/>
    <a:srgbClr val="CCFFCC"/>
    <a:srgbClr val="33CC33"/>
    <a:srgbClr val="FF7C80"/>
    <a:srgbClr val="8B74C4"/>
    <a:srgbClr val="BC7A4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9DC748-D4D4-48A9-B926-81FDFDBEB938}" type="datetimeFigureOut">
              <a:rPr lang="en-US" smtClean="0"/>
              <a:pPr/>
              <a:t>6/24/2014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A5A3D5-7C75-4D76-B598-35D9F752FF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AFBDCE-2715-4F5C-B435-24188117B8BC}" type="datetimeFigureOut">
              <a:rPr lang="en-US" smtClean="0"/>
              <a:pPr/>
              <a:t>6/24/2014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799CE0-0B87-4895-84A5-FF815E2F194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F7EACA3C-AFA8-4410-AE66-32CAAD8F55D8}" type="slidenum">
              <a:rPr lang="ar-SA" sz="1200"/>
              <a:pPr algn="r"/>
              <a:t>1</a:t>
            </a:fld>
            <a:endParaRPr lang="en-US" sz="1200"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GB" dirty="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85166" y="8685552"/>
            <a:ext cx="2971283" cy="456889"/>
          </a:xfrm>
          <a:prstGeom prst="rect">
            <a:avLst/>
          </a:prstGeom>
          <a:noFill/>
          <a:ln w="9525">
            <a:noFill/>
            <a:miter lim="800000"/>
            <a:headEnd/>
            <a:tailEnd/>
          </a:ln>
        </p:spPr>
        <p:txBody>
          <a:bodyPr lIns="91431" tIns="45716" rIns="91431" bIns="45716" anchor="b"/>
          <a:lstStyle/>
          <a:p>
            <a:pPr algn="r" defTabSz="914874"/>
            <a:fld id="{5736B5FE-43D4-483A-A3A2-4AAC21D61BAE}" type="slidenum">
              <a:rPr lang="ar-SA" sz="1200"/>
              <a:pPr algn="r" defTabSz="914874"/>
              <a:t>6</a:t>
            </a:fld>
            <a:endParaRPr lang="en-US" sz="12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GB"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009E82F-A713-4536-BE8C-00AB7685C42C}"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17E706C-FDAB-41EE-9B55-859EF796750D}"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9F4756A-0CF6-46F2-97F3-3F461C2811AD}"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0191E80-2F6F-48AB-8EF6-31D9A0432C1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B2D64CC-F283-44DF-971C-4D3769F882E3}" type="slidenum">
              <a:rPr lang="en-GB"/>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48F9E92-0DF1-47CE-882F-C839780DC02D}" type="slidenum">
              <a:rPr lang="en-GB"/>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CD85EBA-CF0B-47E3-9D1D-87E558606EAC}"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D817E99-CEB2-408B-AD79-0BF6EF869C6B}" type="slidenum">
              <a:rPr lang="en-GB"/>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C98D871-4219-4225-A34E-78CDBAEFFFC1}" type="slidenum">
              <a:rPr lang="en-GB"/>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8374665-4A61-468F-9BF4-CBF02F361AE6}" type="slidenum">
              <a:rPr lang="en-GB"/>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CC2F96B-39EC-4084-B7D7-8ED7208B2348}"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46F634D-0A80-4E5C-9CDD-C49B030E4B04}" type="slidenum">
              <a:rPr lang="en-GB"/>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B036C36-43A0-46B9-B27F-AD0045FE1D40}" type="slidenum">
              <a:rPr lang="en-GB"/>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41C5B3C-9A64-49EE-8956-3273BF7B38F3}" type="slidenum">
              <a:rPr lang="en-GB"/>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5A8C570-5DB6-419C-8597-7D03F586F587}"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133F0CA1-AAF7-4D0A-B732-18345F0E2BE6}"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9504C024-3666-4DAF-A6C7-16734A311D8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3338900-A221-4ADD-975C-6BFF87736557}"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8974ACC-08AA-4126-9640-6DD2CC48A22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A5158CA-6E9B-492E-9F20-46C75E7F5C64}"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5A22780-364A-491F-AB01-79559DA82F3C}"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B0A51001-7477-4AFD-9573-3B1D7F88FF59}"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anual image 1"/>
          <p:cNvPicPr>
            <a:picLocks noChangeAspect="1" noChangeArrowheads="1"/>
          </p:cNvPicPr>
          <p:nvPr userDrawn="1"/>
        </p:nvPicPr>
        <p:blipFill>
          <a:blip r:embed="rId13" cstate="print">
            <a:lum bright="70000" contrast="-70000"/>
            <a:grayscl/>
          </a:blip>
          <a:srcRect r="64510"/>
          <a:stretch>
            <a:fillRect/>
          </a:stretch>
        </p:blipFill>
        <p:spPr bwMode="auto">
          <a:xfrm>
            <a:off x="0" y="0"/>
            <a:ext cx="18288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C8C6D4F-2CA6-4CB8-8959-C517BE3FE2E2}" type="slidenum">
              <a:rPr lang="en-GB"/>
              <a:pPr/>
              <a:t>‹#›</a:t>
            </a:fld>
            <a:endParaRPr lang="en-GB"/>
          </a:p>
        </p:txBody>
      </p:sp>
      <p:grpSp>
        <p:nvGrpSpPr>
          <p:cNvPr id="1032" name="Group 7"/>
          <p:cNvGrpSpPr>
            <a:grpSpLocks/>
          </p:cNvGrpSpPr>
          <p:nvPr userDrawn="1"/>
        </p:nvGrpSpPr>
        <p:grpSpPr bwMode="auto">
          <a:xfrm>
            <a:off x="0" y="0"/>
            <a:ext cx="1143000" cy="1155700"/>
            <a:chOff x="342900" y="112712"/>
            <a:chExt cx="1090613" cy="1097545"/>
          </a:xfrm>
        </p:grpSpPr>
        <p:pic>
          <p:nvPicPr>
            <p:cNvPr id="1033" name="Picture 6"/>
            <p:cNvPicPr>
              <a:picLocks noChangeAspect="1" noChangeArrowheads="1"/>
            </p:cNvPicPr>
            <p:nvPr/>
          </p:nvPicPr>
          <p:blipFill>
            <a:blip r:embed="rId1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353"/>
              <a:ext cx="1090613" cy="376904"/>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C4F522F-D7DD-494F-AFD1-D7B06AEDE99A}"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135171" name="Rectangle 9"/>
          <p:cNvSpPr>
            <a:spLocks noGrp="1" noChangeArrowheads="1"/>
          </p:cNvSpPr>
          <p:nvPr>
            <p:ph type="ctrTitle" idx="4294967295"/>
          </p:nvPr>
        </p:nvSpPr>
        <p:spPr>
          <a:xfrm>
            <a:off x="495300" y="1176338"/>
            <a:ext cx="8332788" cy="5186362"/>
          </a:xfrm>
        </p:spPr>
        <p:txBody>
          <a:bodyPr/>
          <a:lstStyle/>
          <a:p>
            <a:pPr eaLnBrk="1" hangingPunct="1">
              <a:defRPr/>
            </a:pPr>
            <a:r>
              <a:rPr lang="en-US" sz="2800" dirty="0" smtClean="0">
                <a:solidFill>
                  <a:srgbClr val="C00000"/>
                </a:solidFill>
                <a:effectLst>
                  <a:outerShdw blurRad="38100" dist="38100" dir="2700000" algn="tl">
                    <a:srgbClr val="C0C0C0"/>
                  </a:outerShdw>
                </a:effectLst>
                <a:latin typeface="+mn-lt"/>
                <a:cs typeface="Arial" pitchFamily="34" charset="0"/>
              </a:rPr>
              <a:t/>
            </a:r>
            <a:br>
              <a:rPr lang="en-US" sz="2800" dirty="0" smtClean="0">
                <a:solidFill>
                  <a:srgbClr val="C00000"/>
                </a:solidFill>
                <a:effectLst>
                  <a:outerShdw blurRad="38100" dist="38100" dir="2700000" algn="tl">
                    <a:srgbClr val="C0C0C0"/>
                  </a:outerShdw>
                </a:effectLst>
                <a:latin typeface="+mn-lt"/>
                <a:cs typeface="Arial" pitchFamily="34" charset="0"/>
              </a:rPr>
            </a:br>
            <a:r>
              <a:rPr lang="en-US" sz="2800" dirty="0" smtClean="0">
                <a:solidFill>
                  <a:srgbClr val="C00000"/>
                </a:solidFill>
                <a:effectLst>
                  <a:outerShdw blurRad="38100" dist="38100" dir="2700000" algn="tl">
                    <a:srgbClr val="C0C0C0"/>
                  </a:outerShdw>
                </a:effectLst>
                <a:latin typeface="+mn-lt"/>
                <a:cs typeface="Arial" pitchFamily="34" charset="0"/>
              </a:rPr>
              <a:t/>
            </a:r>
            <a:br>
              <a:rPr lang="en-US" sz="2800" dirty="0" smtClean="0">
                <a:solidFill>
                  <a:srgbClr val="C00000"/>
                </a:solidFill>
                <a:effectLst>
                  <a:outerShdw blurRad="38100" dist="38100" dir="2700000" algn="tl">
                    <a:srgbClr val="C0C0C0"/>
                  </a:outerShdw>
                </a:effectLst>
                <a:latin typeface="+mn-lt"/>
                <a:cs typeface="Arial" pitchFamily="34" charset="0"/>
              </a:rPr>
            </a:br>
            <a:r>
              <a:rPr lang="en-US" sz="2800" dirty="0" smtClean="0">
                <a:solidFill>
                  <a:srgbClr val="C00000"/>
                </a:solidFill>
                <a:effectLst>
                  <a:outerShdw blurRad="38100" dist="38100" dir="2700000" algn="tl">
                    <a:srgbClr val="C0C0C0"/>
                  </a:outerShdw>
                </a:effectLst>
                <a:latin typeface="+mn-lt"/>
                <a:cs typeface="Arial" pitchFamily="34" charset="0"/>
              </a:rPr>
              <a:t>Oman Academic Accreditation </a:t>
            </a:r>
            <a:br>
              <a:rPr lang="en-US" sz="2800" dirty="0" smtClean="0">
                <a:solidFill>
                  <a:srgbClr val="C00000"/>
                </a:solidFill>
                <a:effectLst>
                  <a:outerShdw blurRad="38100" dist="38100" dir="2700000" algn="tl">
                    <a:srgbClr val="C0C0C0"/>
                  </a:outerShdw>
                </a:effectLst>
                <a:latin typeface="+mn-lt"/>
                <a:cs typeface="Arial" pitchFamily="34" charset="0"/>
              </a:rPr>
            </a:br>
            <a:r>
              <a:rPr lang="en-US" sz="2800" dirty="0" smtClean="0">
                <a:solidFill>
                  <a:srgbClr val="C00000"/>
                </a:solidFill>
                <a:effectLst>
                  <a:outerShdw blurRad="38100" dist="38100" dir="2700000" algn="tl">
                    <a:srgbClr val="C0C0C0"/>
                  </a:outerShdw>
                </a:effectLst>
                <a:latin typeface="+mn-lt"/>
                <a:cs typeface="Arial" pitchFamily="34" charset="0"/>
              </a:rPr>
              <a:t>Authority (OAAA)</a:t>
            </a:r>
            <a:r>
              <a:rPr lang="en-GB" sz="4000" dirty="0" smtClean="0">
                <a:solidFill>
                  <a:srgbClr val="C00000"/>
                </a:solidFill>
                <a:effectLst>
                  <a:outerShdw blurRad="38100" dist="38100" dir="2700000" algn="tl">
                    <a:srgbClr val="C0C0C0"/>
                  </a:outerShdw>
                </a:effectLst>
                <a:latin typeface="+mn-lt"/>
              </a:rPr>
              <a:t/>
            </a:r>
            <a:br>
              <a:rPr lang="en-GB" sz="4000" dirty="0" smtClean="0">
                <a:solidFill>
                  <a:srgbClr val="C00000"/>
                </a:solidFill>
                <a:effectLst>
                  <a:outerShdw blurRad="38100" dist="38100" dir="2700000" algn="tl">
                    <a:srgbClr val="C0C0C0"/>
                  </a:outerShdw>
                </a:effectLst>
                <a:latin typeface="+mn-lt"/>
              </a:rPr>
            </a:br>
            <a:r>
              <a:rPr lang="en-US" sz="2800" dirty="0" smtClean="0">
                <a:solidFill>
                  <a:srgbClr val="800000"/>
                </a:solidFill>
                <a:latin typeface="+mn-lt"/>
              </a:rPr>
              <a:t/>
            </a:r>
            <a:br>
              <a:rPr lang="en-US" sz="2800" dirty="0" smtClean="0">
                <a:solidFill>
                  <a:srgbClr val="800000"/>
                </a:solidFill>
                <a:latin typeface="+mn-lt"/>
              </a:rPr>
            </a:br>
            <a:r>
              <a:rPr lang="en-US" sz="1400" dirty="0" smtClean="0">
                <a:solidFill>
                  <a:srgbClr val="800000"/>
                </a:solidFill>
                <a:latin typeface="+mn-lt"/>
              </a:rPr>
              <a:t/>
            </a:r>
            <a:br>
              <a:rPr lang="en-US" sz="1400" dirty="0" smtClean="0">
                <a:solidFill>
                  <a:srgbClr val="800000"/>
                </a:solidFill>
                <a:latin typeface="+mn-lt"/>
              </a:rPr>
            </a:br>
            <a:r>
              <a:rPr lang="en-US" b="1" dirty="0" smtClean="0">
                <a:solidFill>
                  <a:schemeClr val="tx1"/>
                </a:solidFill>
                <a:latin typeface="+mn-lt"/>
                <a:cs typeface="Arial" pitchFamily="34" charset="0"/>
              </a:rPr>
              <a:t>Oman Qualifications Framework Project</a:t>
            </a:r>
            <a:br>
              <a:rPr lang="en-US" b="1" dirty="0" smtClean="0">
                <a:solidFill>
                  <a:schemeClr val="tx1"/>
                </a:solidFill>
                <a:latin typeface="+mn-lt"/>
                <a:cs typeface="Arial" pitchFamily="34" charset="0"/>
              </a:rPr>
            </a:br>
            <a:r>
              <a:rPr lang="en-GB" sz="2800" b="1" dirty="0" smtClean="0">
                <a:latin typeface="+mn-lt"/>
              </a:rPr>
              <a:t/>
            </a:r>
            <a:br>
              <a:rPr lang="en-GB" sz="2800" b="1" dirty="0" smtClean="0">
                <a:latin typeface="+mn-lt"/>
              </a:rPr>
            </a:br>
            <a:r>
              <a:rPr lang="en-GB" sz="2800" b="1" dirty="0" smtClean="0">
                <a:latin typeface="+mn-lt"/>
              </a:rPr>
              <a:t>OQF Oversight Committee </a:t>
            </a:r>
            <a:br>
              <a:rPr lang="en-GB" sz="2800" b="1" dirty="0" smtClean="0">
                <a:latin typeface="+mn-lt"/>
              </a:rPr>
            </a:br>
            <a:r>
              <a:rPr lang="en-US" sz="2400" b="1" dirty="0" smtClean="0">
                <a:solidFill>
                  <a:srgbClr val="008000"/>
                </a:solidFill>
                <a:latin typeface="+mn-lt"/>
                <a:cs typeface="Arial" pitchFamily="34" charset="0"/>
              </a:rPr>
              <a:t>25 June </a:t>
            </a:r>
            <a:r>
              <a:rPr lang="en-US" sz="2400" b="1" dirty="0" smtClean="0">
                <a:solidFill>
                  <a:srgbClr val="008000"/>
                </a:solidFill>
                <a:latin typeface="+mn-lt"/>
                <a:cs typeface="Arial" pitchFamily="34" charset="0"/>
              </a:rPr>
              <a:t>2014</a:t>
            </a:r>
            <a:r>
              <a:rPr lang="en-US" sz="2400" b="1" dirty="0" smtClean="0">
                <a:solidFill>
                  <a:srgbClr val="008000"/>
                </a:solidFill>
                <a:latin typeface="Arial" pitchFamily="34" charset="0"/>
                <a:cs typeface="Arial" pitchFamily="34" charset="0"/>
              </a:rPr>
              <a:t/>
            </a:r>
            <a:br>
              <a:rPr lang="en-US" sz="2400" b="1" dirty="0" smtClean="0">
                <a:solidFill>
                  <a:srgbClr val="008000"/>
                </a:solidFill>
                <a:latin typeface="Arial" pitchFamily="34" charset="0"/>
                <a:cs typeface="Arial" pitchFamily="34" charset="0"/>
              </a:rPr>
            </a:br>
            <a:endParaRPr lang="en-US" sz="2000" dirty="0" smtClean="0">
              <a:solidFill>
                <a:srgbClr val="008000"/>
              </a:solidFill>
              <a:latin typeface="Arial" pitchFamily="34" charset="0"/>
              <a:cs typeface="Arial" pitchFamily="34" charset="0"/>
            </a:endParaRPr>
          </a:p>
        </p:txBody>
      </p:sp>
      <p:pic>
        <p:nvPicPr>
          <p:cNvPr id="17411" name="Picture 9"/>
          <p:cNvPicPr>
            <a:picLocks noChangeAspect="1" noChangeArrowheads="1"/>
          </p:cNvPicPr>
          <p:nvPr/>
        </p:nvPicPr>
        <p:blipFill>
          <a:blip r:embed="rId4" cstate="print"/>
          <a:srcRect/>
          <a:stretch>
            <a:fillRect/>
          </a:stretch>
        </p:blipFill>
        <p:spPr bwMode="auto">
          <a:xfrm>
            <a:off x="3821113" y="271463"/>
            <a:ext cx="1508125" cy="140811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2A5158CA-6E9B-492E-9F20-46C75E7F5C64}" type="slidenum">
              <a:rPr lang="en-GB" smtClean="0"/>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What is a </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Qualifications Framework</a:t>
            </a:r>
            <a:r>
              <a:rPr lang="en-US" sz="4000" dirty="0" smtClean="0">
                <a:effectLst>
                  <a:outerShdw blurRad="38100" dist="38100" dir="2700000" algn="tl">
                    <a:srgbClr val="000000">
                      <a:alpha val="43137"/>
                    </a:srgbClr>
                  </a:outerShdw>
                </a:effectLst>
              </a:rPr>
              <a:t>?</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accent1"/>
          </a:solidFill>
        </p:spPr>
        <p:txBody>
          <a:bodyPr/>
          <a:lstStyle/>
          <a:p>
            <a:pPr>
              <a:buNone/>
            </a:pPr>
            <a:r>
              <a:rPr lang="en-US" i="1" dirty="0" smtClean="0"/>
              <a:t>	</a:t>
            </a:r>
            <a:r>
              <a:rPr lang="en-US" sz="2400" i="1" dirty="0" smtClean="0"/>
              <a:t>A Qualifications Framework is an instrument for the </a:t>
            </a:r>
            <a:r>
              <a:rPr lang="en-US" sz="2400" i="1" dirty="0" smtClean="0">
                <a:solidFill>
                  <a:srgbClr val="C00000"/>
                </a:solidFill>
              </a:rPr>
              <a:t>development, classification </a:t>
            </a:r>
            <a:r>
              <a:rPr lang="en-US" sz="2400" i="1" dirty="0" smtClean="0"/>
              <a:t>and </a:t>
            </a:r>
            <a:r>
              <a:rPr lang="en-US" sz="2400" i="1" dirty="0" smtClean="0">
                <a:solidFill>
                  <a:srgbClr val="C00000"/>
                </a:solidFill>
              </a:rPr>
              <a:t>recognition </a:t>
            </a:r>
            <a:r>
              <a:rPr lang="en-US" sz="2400" i="1" dirty="0" smtClean="0"/>
              <a:t>of </a:t>
            </a:r>
            <a:r>
              <a:rPr lang="en-US" sz="2400" i="1" dirty="0" smtClean="0">
                <a:solidFill>
                  <a:srgbClr val="C00000"/>
                </a:solidFill>
              </a:rPr>
              <a:t>skills, knowledge and competencies</a:t>
            </a:r>
            <a:r>
              <a:rPr lang="en-US" sz="2400" i="1" dirty="0" smtClean="0"/>
              <a:t> along a continuum of agreed levels. It is a way of structuring existing and new qualifications, which are defined by learning outcomes, i.e. clear statements of what the learner must know or be able to do whether learned in a classroom, on-the-job, or less formally. The Qualifications Framework indicates the comparability of different qualifications and how one can progress from one level to another, within and across occupations or industrial sectors (Tuck, 2007)</a:t>
            </a:r>
          </a:p>
          <a:p>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effectLst>
                  <a:outerShdw blurRad="38100" dist="38100" dir="2700000" algn="tl">
                    <a:srgbClr val="000000">
                      <a:alpha val="43137"/>
                    </a:srgbClr>
                  </a:outerShdw>
                </a:effectLst>
              </a:rPr>
              <a:t>Growth in NQFs</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4525963"/>
          </a:xfrm>
        </p:spPr>
        <p:txBody>
          <a:bodyPr/>
          <a:lstStyle/>
          <a:p>
            <a:r>
              <a:rPr lang="en-US" sz="2400" dirty="0" smtClean="0"/>
              <a:t>In the 1990s, less than 10 countries had NQFs</a:t>
            </a:r>
          </a:p>
          <a:p>
            <a:r>
              <a:rPr lang="en-US" sz="2400" dirty="0" smtClean="0"/>
              <a:t>In 2012, more than 110 countries have or are developing an NQF (</a:t>
            </a:r>
            <a:r>
              <a:rPr lang="en-US" sz="2400" dirty="0" err="1" smtClean="0"/>
              <a:t>Abou-Ela</a:t>
            </a:r>
            <a:r>
              <a:rPr lang="en-US" sz="2400" dirty="0" smtClean="0"/>
              <a:t>, 2012)</a:t>
            </a:r>
          </a:p>
          <a:p>
            <a:r>
              <a:rPr lang="en-US" sz="2400" dirty="0" smtClean="0"/>
              <a:t>Regionally, Bahrain; UAE; Saudi Arabia have all developed academic or comprehensive NQFs; Qatar is in the process of developing its NQF.</a:t>
            </a:r>
          </a:p>
          <a:p>
            <a:r>
              <a:rPr lang="en-US" sz="2400" dirty="0" smtClean="0"/>
              <a:t>According to the International Labour Organisation (Allais, 2010):</a:t>
            </a:r>
          </a:p>
          <a:p>
            <a:pPr lvl="1"/>
            <a:r>
              <a:rPr lang="en-US" sz="2200" dirty="0" smtClean="0"/>
              <a:t>there is no single right model of NQFs,  </a:t>
            </a:r>
          </a:p>
          <a:p>
            <a:pPr lvl="1"/>
            <a:r>
              <a:rPr lang="en-US" sz="2200" dirty="0" smtClean="0"/>
              <a:t>NQFs do not provide quick-fix or simple solutions to the complex problems facing countries in relation to education, skills development, and employment.</a:t>
            </a:r>
          </a:p>
          <a:p>
            <a:pPr lvl="1"/>
            <a:r>
              <a:rPr lang="en-US" sz="2200" dirty="0" smtClean="0"/>
              <a:t>NQFs face challenges in implementation</a:t>
            </a:r>
          </a:p>
          <a:p>
            <a:pPr lvl="1"/>
            <a:r>
              <a:rPr lang="en-US" sz="2200" dirty="0" smtClean="0"/>
              <a:t>Not all NQFs achieve their goals</a:t>
            </a:r>
          </a:p>
          <a:p>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12</a:t>
            </a:fld>
            <a:endParaRPr lang="en-GB"/>
          </a:p>
        </p:txBody>
      </p:sp>
      <p:pic>
        <p:nvPicPr>
          <p:cNvPr id="1027" name="Picture 3"/>
          <p:cNvPicPr>
            <a:picLocks noChangeAspect="1" noChangeArrowheads="1"/>
          </p:cNvPicPr>
          <p:nvPr/>
        </p:nvPicPr>
        <p:blipFill>
          <a:blip r:embed="rId2" cstate="print"/>
          <a:srcRect l="10156" t="12500" r="8594" b="6250"/>
          <a:stretch>
            <a:fillRect/>
          </a:stretch>
        </p:blipFill>
        <p:spPr bwMode="auto">
          <a:xfrm>
            <a:off x="0" y="0"/>
            <a:ext cx="9144000" cy="6858000"/>
          </a:xfrm>
          <a:prstGeom prst="rect">
            <a:avLst/>
          </a:prstGeom>
          <a:noFill/>
          <a:ln w="9525">
            <a:noFill/>
            <a:miter lim="800000"/>
            <a:headEnd/>
            <a:tailEnd/>
          </a:ln>
          <a:effectLst/>
        </p:spPr>
      </p:pic>
      <p:sp>
        <p:nvSpPr>
          <p:cNvPr id="6" name="TextBox 5"/>
          <p:cNvSpPr txBox="1"/>
          <p:nvPr/>
        </p:nvSpPr>
        <p:spPr>
          <a:xfrm>
            <a:off x="6553200" y="6324600"/>
            <a:ext cx="2362200" cy="369332"/>
          </a:xfrm>
          <a:prstGeom prst="rect">
            <a:avLst/>
          </a:prstGeom>
          <a:solidFill>
            <a:schemeClr val="bg1"/>
          </a:solidFill>
        </p:spPr>
        <p:txBody>
          <a:bodyPr wrap="square" rtlCol="0">
            <a:spAutoFit/>
          </a:bodyPr>
          <a:lstStyle/>
          <a:p>
            <a:r>
              <a:rPr lang="en-US" i="1" dirty="0" err="1" smtClean="0"/>
              <a:t>Abou-Ela</a:t>
            </a:r>
            <a:r>
              <a:rPr lang="en-US" i="1" dirty="0" smtClean="0"/>
              <a:t>, 2012 </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ottish NQF.jpg"/>
          <p:cNvPicPr>
            <a:picLocks noGrp="1" noChangeAspect="1"/>
          </p:cNvPicPr>
          <p:nvPr>
            <p:ph idx="1"/>
          </p:nvPr>
        </p:nvPicPr>
        <p:blipFill>
          <a:blip r:embed="rId2" cstate="print"/>
          <a:stretch>
            <a:fillRect/>
          </a:stretch>
        </p:blipFill>
        <p:spPr>
          <a:xfrm>
            <a:off x="-287497" y="0"/>
            <a:ext cx="9583897" cy="6858000"/>
          </a:xfrm>
        </p:spPr>
      </p:pic>
      <p:sp>
        <p:nvSpPr>
          <p:cNvPr id="4" name="Slide Number Placeholder 3"/>
          <p:cNvSpPr>
            <a:spLocks noGrp="1"/>
          </p:cNvSpPr>
          <p:nvPr>
            <p:ph type="sldNum" sz="quarter" idx="12"/>
          </p:nvPr>
        </p:nvSpPr>
        <p:spPr/>
        <p:txBody>
          <a:bodyPr/>
          <a:lstStyle/>
          <a:p>
            <a:fld id="{046F634D-0A80-4E5C-9CDD-C49B030E4B04}" type="slidenum">
              <a:rPr lang="en-GB" smtClean="0"/>
              <a:pPr/>
              <a:t>13</a:t>
            </a:fld>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046F634D-0A80-4E5C-9CDD-C49B030E4B04}" type="slidenum">
              <a:rPr lang="en-GB" smtClean="0"/>
              <a:pPr/>
              <a:t>14</a:t>
            </a:fld>
            <a:endParaRPr lang="en-GB"/>
          </a:p>
        </p:txBody>
      </p:sp>
      <p:pic>
        <p:nvPicPr>
          <p:cNvPr id="7" name="Content Placeholder 6" descr="Irish NQF.jpg"/>
          <p:cNvPicPr>
            <a:picLocks noGrp="1" noChangeAspect="1"/>
          </p:cNvPicPr>
          <p:nvPr>
            <p:ph idx="1"/>
          </p:nvPr>
        </p:nvPicPr>
        <p:blipFill>
          <a:blip r:embed="rId2" cstate="print"/>
          <a:srcRect l="12891" r="9007"/>
          <a:stretch>
            <a:fillRect/>
          </a:stretch>
        </p:blipFill>
        <p:spPr>
          <a:xfrm>
            <a:off x="-134507" y="0"/>
            <a:ext cx="9583307" cy="68580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UAE QF.jpg"/>
          <p:cNvPicPr>
            <a:picLocks noGrp="1" noChangeAspect="1"/>
          </p:cNvPicPr>
          <p:nvPr>
            <p:ph idx="1"/>
          </p:nvPr>
        </p:nvPicPr>
        <p:blipFill>
          <a:blip r:embed="rId2" cstate="print"/>
          <a:stretch>
            <a:fillRect/>
          </a:stretch>
        </p:blipFill>
        <p:spPr>
          <a:xfrm>
            <a:off x="0" y="0"/>
            <a:ext cx="9144000" cy="7300452"/>
          </a:xfrm>
        </p:spPr>
      </p:pic>
      <p:sp>
        <p:nvSpPr>
          <p:cNvPr id="4" name="Slide Number Placeholder 3"/>
          <p:cNvSpPr>
            <a:spLocks noGrp="1"/>
          </p:cNvSpPr>
          <p:nvPr>
            <p:ph type="sldNum" sz="quarter" idx="12"/>
          </p:nvPr>
        </p:nvSpPr>
        <p:spPr/>
        <p:txBody>
          <a:bodyPr/>
          <a:lstStyle/>
          <a:p>
            <a:fld id="{046F634D-0A80-4E5C-9CDD-C49B030E4B04}" type="slidenum">
              <a:rPr lang="en-GB" smtClean="0"/>
              <a:pPr/>
              <a:t>15</a:t>
            </a:fld>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effectLst>
                  <a:outerShdw blurRad="38100" dist="38100" dir="2700000" algn="tl">
                    <a:srgbClr val="000000">
                      <a:alpha val="43137"/>
                    </a:srgbClr>
                  </a:outerShdw>
                </a:effectLst>
              </a:rPr>
              <a:t>Why is a Qualifications Framework useful?</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solidFill>
            <a:schemeClr val="accent1"/>
          </a:solidFill>
        </p:spPr>
        <p:txBody>
          <a:bodyPr/>
          <a:lstStyle/>
          <a:p>
            <a:pPr>
              <a:buNone/>
            </a:pPr>
            <a:r>
              <a:rPr lang="en-US" sz="2800" dirty="0" smtClean="0"/>
              <a:t>	</a:t>
            </a:r>
            <a:r>
              <a:rPr lang="en-US" sz="2800" i="1" dirty="0" smtClean="0"/>
              <a:t>A qualifications framework is intended to improve understanding of qualifications (degrees, certificates, or recognition of experiential-based learning and capabilities) in terms of the information they convey to an employer about prospective workers’ competencies.	Frameworks are also intended to explain how qualifications relate to each other and thus can be combined to build pathways within education systems. </a:t>
            </a:r>
            <a:r>
              <a:rPr lang="en-US" sz="2800" dirty="0" smtClean="0"/>
              <a:t>(Allais, 2010)</a:t>
            </a:r>
            <a:endParaRPr lang="en-US" sz="2800"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16</a:t>
            </a:fld>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effectLst>
                  <a:outerShdw blurRad="38100" dist="38100" dir="2700000" algn="tl">
                    <a:srgbClr val="000000">
                      <a:alpha val="43137"/>
                    </a:srgbClr>
                  </a:outerShdw>
                </a:effectLst>
              </a:rPr>
              <a:t>Why is a Qualifications Framework useful?</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8686800" cy="4525963"/>
          </a:xfrm>
        </p:spPr>
        <p:txBody>
          <a:bodyPr/>
          <a:lstStyle/>
          <a:p>
            <a:pPr>
              <a:buNone/>
            </a:pPr>
            <a:r>
              <a:rPr lang="en-US" sz="2800" dirty="0" smtClean="0"/>
              <a:t>	An NQF can be used by a number of stakeholders for different purposes, for example:  </a:t>
            </a:r>
          </a:p>
          <a:p>
            <a:pPr lvl="1">
              <a:buFont typeface="Courier New" pitchFamily="49" charset="0"/>
              <a:buChar char="o"/>
            </a:pPr>
            <a:r>
              <a:rPr lang="en-US" dirty="0" smtClean="0"/>
              <a:t>HEIs, schools, vocational and training centres can use a QF in order to </a:t>
            </a:r>
            <a:r>
              <a:rPr lang="en-US" dirty="0" smtClean="0"/>
              <a:t>support the design of their </a:t>
            </a:r>
            <a:r>
              <a:rPr lang="en-US" dirty="0" smtClean="0"/>
              <a:t>curricula, education and training programs </a:t>
            </a:r>
          </a:p>
          <a:p>
            <a:pPr lvl="1">
              <a:buFont typeface="Courier New" pitchFamily="49" charset="0"/>
              <a:buChar char="o"/>
            </a:pPr>
            <a:r>
              <a:rPr lang="en-US" dirty="0" smtClean="0"/>
              <a:t>Quality assurance bodies can use a QF to underpin licensing and accreditation processes; in </a:t>
            </a:r>
            <a:r>
              <a:rPr lang="en-US" dirty="0" smtClean="0"/>
              <a:t>Oman, the current OQF is used by</a:t>
            </a:r>
            <a:endParaRPr lang="en-US" dirty="0" smtClean="0"/>
          </a:p>
          <a:p>
            <a:pPr lvl="2">
              <a:buFont typeface="Courier New" pitchFamily="49" charset="0"/>
              <a:buChar char="o"/>
            </a:pPr>
            <a:r>
              <a:rPr lang="en-US" dirty="0" smtClean="0"/>
              <a:t>MoHE </a:t>
            </a:r>
            <a:r>
              <a:rPr lang="en-US" dirty="0" smtClean="0"/>
              <a:t>to support licensing activities</a:t>
            </a:r>
            <a:endParaRPr lang="en-US" dirty="0" smtClean="0"/>
          </a:p>
          <a:p>
            <a:pPr lvl="2">
              <a:buFont typeface="Courier New" pitchFamily="49" charset="0"/>
              <a:buChar char="o"/>
            </a:pPr>
            <a:r>
              <a:rPr lang="en-US" dirty="0" smtClean="0"/>
              <a:t>OAAA </a:t>
            </a:r>
            <a:r>
              <a:rPr lang="en-US" dirty="0" smtClean="0"/>
              <a:t>to support accreditation activities</a:t>
            </a:r>
            <a:endParaRPr lang="en-US"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17</a:t>
            </a:fld>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effectLst>
                  <a:outerShdw blurRad="38100" dist="38100" dir="2700000" algn="tl">
                    <a:srgbClr val="000000">
                      <a:alpha val="43137"/>
                    </a:srgbClr>
                  </a:outerShdw>
                </a:effectLst>
              </a:rPr>
              <a:t>Why is a Qualifications Framework useful?</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570037"/>
            <a:ext cx="8229600" cy="4525963"/>
          </a:xfrm>
        </p:spPr>
        <p:txBody>
          <a:bodyPr/>
          <a:lstStyle/>
          <a:p>
            <a:pPr lvl="1">
              <a:buFont typeface="Courier New" pitchFamily="49" charset="0"/>
              <a:buChar char="o"/>
            </a:pPr>
            <a:r>
              <a:rPr lang="en-US" sz="2600" dirty="0" smtClean="0"/>
              <a:t>For students, a QF clearly indicates the knowledge and skills associated with different types of qualifications and provides pathways within and across different types of education</a:t>
            </a:r>
          </a:p>
          <a:p>
            <a:pPr lvl="1">
              <a:buFont typeface="Courier New" pitchFamily="49" charset="0"/>
              <a:buChar char="o"/>
            </a:pPr>
            <a:r>
              <a:rPr lang="en-US" sz="2600" dirty="0" smtClean="0"/>
              <a:t>For employers, a QF provides a clear indication of the level, knowledge and skills that an applicant has attained whether through academic, vocational or professional training</a:t>
            </a:r>
          </a:p>
          <a:p>
            <a:pPr lvl="1">
              <a:buFont typeface="Courier New" pitchFamily="49" charset="0"/>
              <a:buChar char="o"/>
            </a:pPr>
            <a:r>
              <a:rPr lang="en-US" sz="2600" dirty="0" smtClean="0"/>
              <a:t>For employers and employees, a QF provides a means of supporting professional development within organisations</a:t>
            </a:r>
            <a:endParaRPr lang="en-US" sz="2600"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5158CA-6E9B-492E-9F20-46C75E7F5C64}" type="slidenum">
              <a:rPr lang="en-GB" smtClean="0"/>
              <a:pPr/>
              <a:t>19</a:t>
            </a:fld>
            <a:endParaRPr lang="en-GB"/>
          </a:p>
        </p:txBody>
      </p:sp>
      <p:sp>
        <p:nvSpPr>
          <p:cNvPr id="3" name="TextBox 2"/>
          <p:cNvSpPr txBox="1"/>
          <p:nvPr/>
        </p:nvSpPr>
        <p:spPr>
          <a:xfrm>
            <a:off x="1066800" y="2209800"/>
            <a:ext cx="7010400" cy="1323439"/>
          </a:xfrm>
          <a:prstGeom prst="rect">
            <a:avLst/>
          </a:prstGeom>
          <a:noFill/>
        </p:spPr>
        <p:txBody>
          <a:bodyPr wrap="square" rtlCol="0">
            <a:spAutoFit/>
          </a:bodyPr>
          <a:lstStyle/>
          <a:p>
            <a:r>
              <a:rPr lang="en-US" sz="4000" b="1" dirty="0" smtClean="0"/>
              <a:t>4. </a:t>
            </a:r>
            <a:r>
              <a:rPr lang="en-US" sz="4000" dirty="0" smtClean="0"/>
              <a:t>	</a:t>
            </a:r>
            <a:r>
              <a:rPr lang="en-US" sz="4000" b="1" dirty="0" smtClean="0">
                <a:effectLst>
                  <a:outerShdw blurRad="38100" dist="38100" dir="2700000" algn="tl">
                    <a:srgbClr val="000000">
                      <a:alpha val="43137"/>
                    </a:srgbClr>
                  </a:outerShdw>
                </a:effectLst>
              </a:rPr>
              <a:t>Oman Qualifications 	Framework </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4000" b="1" dirty="0" smtClean="0">
                <a:solidFill>
                  <a:schemeClr val="tx1"/>
                </a:solidFill>
                <a:effectLst>
                  <a:outerShdw blurRad="38100" dist="38100" dir="2700000" algn="tl">
                    <a:srgbClr val="000000">
                      <a:alpha val="43137"/>
                    </a:srgbClr>
                  </a:outerShdw>
                </a:effectLst>
              </a:rPr>
              <a:t>Outline</a:t>
            </a:r>
            <a:endParaRPr lang="en-US" sz="4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906963"/>
          </a:xfrm>
        </p:spPr>
        <p:txBody>
          <a:bodyPr>
            <a:normAutofit fontScale="92500" lnSpcReduction="20000"/>
          </a:bodyPr>
          <a:lstStyle/>
          <a:p>
            <a:pPr marL="514350" indent="-514350">
              <a:buFont typeface="+mj-lt"/>
              <a:buAutoNum type="arabicPeriod"/>
            </a:pPr>
            <a:r>
              <a:rPr lang="en-US" sz="3000" dirty="0" smtClean="0"/>
              <a:t>Meeting Objectives</a:t>
            </a:r>
          </a:p>
          <a:p>
            <a:pPr marL="514350" indent="-514350">
              <a:buFont typeface="+mj-lt"/>
              <a:buAutoNum type="arabicPeriod"/>
            </a:pPr>
            <a:r>
              <a:rPr lang="en-US" sz="3000" dirty="0" smtClean="0"/>
              <a:t>About the OAAA</a:t>
            </a:r>
          </a:p>
          <a:p>
            <a:pPr marL="914400" lvl="1" indent="-514350">
              <a:buFont typeface="Courier New" pitchFamily="49" charset="0"/>
              <a:buChar char="o"/>
            </a:pPr>
            <a:r>
              <a:rPr lang="en-US" sz="2600" dirty="0" smtClean="0"/>
              <a:t>OAAA Vision and Mission</a:t>
            </a:r>
          </a:p>
          <a:p>
            <a:pPr marL="914400" lvl="1" indent="-514350">
              <a:buFont typeface="Courier New" pitchFamily="49" charset="0"/>
              <a:buChar char="o"/>
            </a:pPr>
            <a:r>
              <a:rPr lang="en-US" sz="2600" dirty="0" smtClean="0"/>
              <a:t>OAAA </a:t>
            </a:r>
            <a:r>
              <a:rPr lang="en-US" sz="2600" dirty="0" smtClean="0"/>
              <a:t>Administrative Divisions</a:t>
            </a:r>
            <a:endParaRPr lang="en-US" sz="2600" dirty="0" smtClean="0"/>
          </a:p>
          <a:p>
            <a:pPr marL="514350" indent="-514350">
              <a:buFont typeface="+mj-lt"/>
              <a:buAutoNum type="arabicPeriod"/>
            </a:pPr>
            <a:r>
              <a:rPr lang="en-US" sz="3000" dirty="0" smtClean="0"/>
              <a:t>What is a Qualifications Framework?</a:t>
            </a:r>
          </a:p>
          <a:p>
            <a:pPr marL="514350" indent="-514350">
              <a:buFont typeface="+mj-lt"/>
              <a:buAutoNum type="arabicPeriod"/>
            </a:pPr>
            <a:r>
              <a:rPr lang="en-US" sz="3000" dirty="0" smtClean="0"/>
              <a:t>Oman Qualifications Framework</a:t>
            </a:r>
          </a:p>
          <a:p>
            <a:pPr marL="514350" indent="-514350">
              <a:buFont typeface="+mj-lt"/>
              <a:buAutoNum type="arabicPeriod"/>
            </a:pPr>
            <a:r>
              <a:rPr lang="en-US" sz="3000" dirty="0" smtClean="0"/>
              <a:t>Current OQF Project	</a:t>
            </a:r>
          </a:p>
          <a:p>
            <a:pPr marL="971550" lvl="1" indent="-571500">
              <a:buFont typeface="Courier New" pitchFamily="49" charset="0"/>
              <a:buChar char="o"/>
            </a:pPr>
            <a:r>
              <a:rPr lang="en-US" sz="2600" dirty="0" smtClean="0"/>
              <a:t>Project Objectives</a:t>
            </a:r>
          </a:p>
          <a:p>
            <a:pPr marL="971550" lvl="1" indent="-571500">
              <a:buFont typeface="Courier New" pitchFamily="49" charset="0"/>
              <a:buChar char="o"/>
            </a:pPr>
            <a:r>
              <a:rPr lang="en-US" sz="2600" dirty="0" smtClean="0"/>
              <a:t>The OQF Oversight Committee</a:t>
            </a:r>
          </a:p>
          <a:p>
            <a:pPr marL="971550" lvl="1" indent="-571500">
              <a:buFont typeface="Courier New" pitchFamily="49" charset="0"/>
              <a:buChar char="o"/>
            </a:pPr>
            <a:r>
              <a:rPr lang="en-US" sz="2600" dirty="0" smtClean="0"/>
              <a:t>External experts</a:t>
            </a:r>
          </a:p>
          <a:p>
            <a:pPr marL="514350" indent="-514350">
              <a:buFont typeface="+mj-lt"/>
              <a:buAutoNum type="arabicPeriod"/>
            </a:pPr>
            <a:r>
              <a:rPr lang="en-US" sz="3000" dirty="0" smtClean="0"/>
              <a:t>Next Steps</a:t>
            </a:r>
          </a:p>
          <a:p>
            <a:pPr marL="914400" lvl="1" indent="-514350">
              <a:buFont typeface="Courier New" pitchFamily="49" charset="0"/>
              <a:buChar char="o"/>
            </a:pPr>
            <a:r>
              <a:rPr lang="en-US" sz="2600" dirty="0" smtClean="0"/>
              <a:t>Action Plan</a:t>
            </a:r>
          </a:p>
          <a:p>
            <a:pPr>
              <a:buNone/>
            </a:pPr>
            <a:endParaRPr lang="en-US" sz="2400" dirty="0" smtClean="0"/>
          </a:p>
        </p:txBody>
      </p:sp>
      <p:sp>
        <p:nvSpPr>
          <p:cNvPr id="4" name="Slide Number Placeholder 3"/>
          <p:cNvSpPr>
            <a:spLocks noGrp="1"/>
          </p:cNvSpPr>
          <p:nvPr>
            <p:ph type="sldNum" sz="quarter" idx="12"/>
          </p:nvPr>
        </p:nvSpPr>
        <p:spPr/>
        <p:txBody>
          <a:bodyPr/>
          <a:lstStyle/>
          <a:p>
            <a:fld id="{B2C05671-6C08-4778-B2AE-77F3DE09E4AF}"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Oman Qualifications Framework</a:t>
            </a:r>
          </a:p>
        </p:txBody>
      </p:sp>
      <p:sp>
        <p:nvSpPr>
          <p:cNvPr id="12291" name="Rectangle 3"/>
          <p:cNvSpPr>
            <a:spLocks noGrp="1" noChangeArrowheads="1"/>
          </p:cNvSpPr>
          <p:nvPr>
            <p:ph type="body" idx="1"/>
          </p:nvPr>
        </p:nvSpPr>
        <p:spPr>
          <a:xfrm>
            <a:off x="244475" y="1219200"/>
            <a:ext cx="8697913" cy="5943600"/>
          </a:xfrm>
        </p:spPr>
        <p:txBody>
          <a:bodyPr/>
          <a:lstStyle/>
          <a:p>
            <a:pPr eaLnBrk="1" hangingPunct="1">
              <a:lnSpc>
                <a:spcPct val="95000"/>
              </a:lnSpc>
              <a:spcBef>
                <a:spcPct val="35000"/>
              </a:spcBef>
            </a:pPr>
            <a:r>
              <a:rPr lang="en-US" sz="2200" dirty="0" smtClean="0"/>
              <a:t>In Oman, the overall responsibility for developing and maintaining the </a:t>
            </a:r>
            <a:r>
              <a:rPr lang="en-GB" sz="2200" dirty="0" smtClean="0"/>
              <a:t>Oman Qualifications Framework (OQF) </a:t>
            </a:r>
            <a:r>
              <a:rPr lang="en-US" sz="2200" dirty="0" smtClean="0"/>
              <a:t>rests with the OAAA, as determined by Royal Decree 54/2010.  </a:t>
            </a:r>
          </a:p>
          <a:p>
            <a:pPr eaLnBrk="1" hangingPunct="1">
              <a:lnSpc>
                <a:spcPct val="95000"/>
              </a:lnSpc>
              <a:spcBef>
                <a:spcPct val="35000"/>
              </a:spcBef>
            </a:pPr>
            <a:r>
              <a:rPr lang="en-US" sz="2200" dirty="0" smtClean="0"/>
              <a:t>The Royal Decree outlines the following responsibilities for the OAAA: </a:t>
            </a:r>
          </a:p>
          <a:p>
            <a:pPr eaLnBrk="1" hangingPunct="1">
              <a:lnSpc>
                <a:spcPct val="95000"/>
              </a:lnSpc>
              <a:spcBef>
                <a:spcPct val="35000"/>
              </a:spcBef>
            </a:pPr>
            <a:endParaRPr lang="en-US" sz="2200" dirty="0" smtClean="0"/>
          </a:p>
          <a:p>
            <a:pPr eaLnBrk="1" hangingPunct="1">
              <a:lnSpc>
                <a:spcPct val="95000"/>
              </a:lnSpc>
              <a:spcBef>
                <a:spcPct val="35000"/>
              </a:spcBef>
              <a:buNone/>
            </a:pPr>
            <a:endParaRPr lang="en-US" sz="2200" dirty="0" smtClean="0"/>
          </a:p>
          <a:p>
            <a:pPr eaLnBrk="1" hangingPunct="1">
              <a:lnSpc>
                <a:spcPct val="95000"/>
              </a:lnSpc>
              <a:spcBef>
                <a:spcPct val="35000"/>
              </a:spcBef>
              <a:buNone/>
            </a:pPr>
            <a:endParaRPr lang="en-US" sz="1400" dirty="0" smtClean="0"/>
          </a:p>
          <a:p>
            <a:pPr>
              <a:lnSpc>
                <a:spcPct val="95000"/>
              </a:lnSpc>
              <a:spcBef>
                <a:spcPct val="35000"/>
              </a:spcBef>
            </a:pPr>
            <a:r>
              <a:rPr lang="en-US" sz="2200" dirty="0" smtClean="0"/>
              <a:t>In March 2014 the Education Council issued a decision stating that the OAAA is responsible for developing the OQF which covers </a:t>
            </a:r>
            <a:r>
              <a:rPr lang="en-GB" sz="2200" dirty="0" smtClean="0"/>
              <a:t>academic, vocational, professional and school education</a:t>
            </a:r>
            <a:r>
              <a:rPr lang="en-US" sz="2400" dirty="0" smtClean="0"/>
              <a:t>.</a:t>
            </a:r>
          </a:p>
          <a:p>
            <a:pPr eaLnBrk="1" hangingPunct="1">
              <a:lnSpc>
                <a:spcPct val="95000"/>
              </a:lnSpc>
              <a:spcBef>
                <a:spcPct val="35000"/>
              </a:spcBef>
            </a:pPr>
            <a:endParaRPr lang="en-US" sz="22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20</a:t>
            </a:fld>
            <a:endParaRPr lang="en-GB"/>
          </a:p>
        </p:txBody>
      </p:sp>
      <p:sp>
        <p:nvSpPr>
          <p:cNvPr id="5" name="TextBox 4"/>
          <p:cNvSpPr txBox="1"/>
          <p:nvPr/>
        </p:nvSpPr>
        <p:spPr>
          <a:xfrm>
            <a:off x="609600" y="3057588"/>
            <a:ext cx="8153400" cy="1057212"/>
          </a:xfrm>
          <a:prstGeom prst="rect">
            <a:avLst/>
          </a:prstGeom>
          <a:solidFill>
            <a:srgbClr val="C1E2E5"/>
          </a:solidFill>
        </p:spPr>
        <p:txBody>
          <a:bodyPr wrap="square" rtlCol="0">
            <a:spAutoFit/>
          </a:bodyPr>
          <a:lstStyle/>
          <a:p>
            <a:pPr lvl="1">
              <a:lnSpc>
                <a:spcPct val="95000"/>
              </a:lnSpc>
              <a:spcBef>
                <a:spcPct val="35000"/>
              </a:spcBef>
              <a:buNone/>
            </a:pPr>
            <a:r>
              <a:rPr lang="en-US" sz="2200" i="1" dirty="0" smtClean="0"/>
              <a:t>Developing and updating the Oman Academic Qualifications Framework in collaboration with the Ministry of Higher Education and other relevant authorities </a:t>
            </a:r>
            <a:r>
              <a:rPr lang="en-US" sz="2200" dirty="0" smtClean="0"/>
              <a:t>(Article 8, E).</a:t>
            </a:r>
          </a:p>
        </p:txBody>
      </p:sp>
      <p:sp>
        <p:nvSpPr>
          <p:cNvPr id="7" name="TextBox 6"/>
          <p:cNvSpPr txBox="1"/>
          <p:nvPr/>
        </p:nvSpPr>
        <p:spPr>
          <a:xfrm>
            <a:off x="533400" y="5343588"/>
            <a:ext cx="8077200" cy="1057212"/>
          </a:xfrm>
          <a:prstGeom prst="rect">
            <a:avLst/>
          </a:prstGeom>
          <a:solidFill>
            <a:srgbClr val="C1E2E5"/>
          </a:solidFill>
        </p:spPr>
        <p:txBody>
          <a:bodyPr wrap="square" rtlCol="0">
            <a:spAutoFit/>
          </a:bodyPr>
          <a:lstStyle/>
          <a:p>
            <a:pPr lvl="1">
              <a:lnSpc>
                <a:spcPct val="95000"/>
              </a:lnSpc>
              <a:spcBef>
                <a:spcPct val="35000"/>
              </a:spcBef>
              <a:buNone/>
            </a:pPr>
            <a:r>
              <a:rPr lang="en-US" sz="2200" i="1" dirty="0" smtClean="0"/>
              <a:t>Responsibilities include any other issues assigned by the (Higher) Education Council related to the Authority’s Terms of Reference </a:t>
            </a:r>
            <a:r>
              <a:rPr lang="en-US" sz="2200" dirty="0" smtClean="0"/>
              <a:t>(Article 8, J).</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600" b="1" dirty="0" smtClean="0">
                <a:solidFill>
                  <a:schemeClr val="tx1"/>
                </a:solidFill>
                <a:effectLst>
                  <a:outerShdw blurRad="38100" dist="38100" dir="2700000" algn="tl">
                    <a:srgbClr val="000000">
                      <a:alpha val="43137"/>
                    </a:srgbClr>
                  </a:outerShdw>
                </a:effectLst>
              </a:rPr>
              <a:t>Oman Qualifications Framework</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95400"/>
            <a:ext cx="8229600" cy="4525963"/>
          </a:xfrm>
        </p:spPr>
        <p:txBody>
          <a:bodyPr/>
          <a:lstStyle/>
          <a:p>
            <a:r>
              <a:rPr lang="en-US" sz="2800" dirty="0" smtClean="0"/>
              <a:t>The first OQF was developed as part of ROSQA in 2003/2004.</a:t>
            </a:r>
          </a:p>
          <a:p>
            <a:r>
              <a:rPr lang="en-US" sz="2800" dirty="0" smtClean="0"/>
              <a:t>The Arabic version was approved by the OAAA Board in 2005.</a:t>
            </a:r>
          </a:p>
          <a:p>
            <a:r>
              <a:rPr lang="en-GB" sz="2800" dirty="0" smtClean="0"/>
              <a:t>The current framework includes post secondary academic qualifications only.  </a:t>
            </a:r>
          </a:p>
          <a:p>
            <a:r>
              <a:rPr lang="en-GB" sz="2800" dirty="0" smtClean="0"/>
              <a:t>The OQF describes the six levels, minimum credit points/hours and the academic awards.</a:t>
            </a:r>
          </a:p>
          <a:p>
            <a:r>
              <a:rPr lang="en-GB" sz="2800" dirty="0" smtClean="0"/>
              <a:t>The OQF also includes descriptors for each qualification in terms of knowledge, cognitive skills and general competencies.</a:t>
            </a:r>
            <a:endParaRPr lang="en-US" sz="2800"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21</a:t>
            </a:fld>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22</a:t>
            </a:fld>
            <a:endParaRPr lang="en-GB"/>
          </a:p>
        </p:txBody>
      </p:sp>
      <p:pic>
        <p:nvPicPr>
          <p:cNvPr id="1027" name="Picture 3"/>
          <p:cNvPicPr>
            <a:picLocks noChangeAspect="1" noChangeArrowheads="1"/>
          </p:cNvPicPr>
          <p:nvPr/>
        </p:nvPicPr>
        <p:blipFill>
          <a:blip r:embed="rId2" cstate="print"/>
          <a:srcRect l="20312" t="25000" r="17188" b="10417"/>
          <a:stretch>
            <a:fillRect/>
          </a:stretch>
        </p:blipFill>
        <p:spPr bwMode="auto">
          <a:xfrm>
            <a:off x="0" y="-228600"/>
            <a:ext cx="9144000" cy="708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5158CA-6E9B-492E-9F20-46C75E7F5C64}" type="slidenum">
              <a:rPr lang="en-GB" smtClean="0"/>
              <a:pPr/>
              <a:t>23</a:t>
            </a:fld>
            <a:endParaRPr lang="en-GB"/>
          </a:p>
        </p:txBody>
      </p:sp>
      <p:sp>
        <p:nvSpPr>
          <p:cNvPr id="3" name="TextBox 2"/>
          <p:cNvSpPr txBox="1"/>
          <p:nvPr/>
        </p:nvSpPr>
        <p:spPr>
          <a:xfrm>
            <a:off x="1066800" y="2209800"/>
            <a:ext cx="7010400" cy="707886"/>
          </a:xfrm>
          <a:prstGeom prst="rect">
            <a:avLst/>
          </a:prstGeom>
          <a:noFill/>
        </p:spPr>
        <p:txBody>
          <a:bodyPr wrap="square" rtlCol="0">
            <a:spAutoFit/>
          </a:bodyPr>
          <a:lstStyle/>
          <a:p>
            <a:r>
              <a:rPr lang="en-US" sz="4000" b="1" dirty="0" smtClean="0"/>
              <a:t>5. 	</a:t>
            </a:r>
            <a:r>
              <a:rPr lang="en-US" sz="4000" b="1" dirty="0" smtClean="0">
                <a:effectLst>
                  <a:outerShdw blurRad="38100" dist="38100" dir="2700000" algn="tl">
                    <a:srgbClr val="000000">
                      <a:alpha val="43137"/>
                    </a:srgbClr>
                  </a:outerShdw>
                </a:effectLst>
              </a:rPr>
              <a:t>Current OQF Project</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Current project</a:t>
            </a:r>
          </a:p>
        </p:txBody>
      </p:sp>
      <p:sp>
        <p:nvSpPr>
          <p:cNvPr id="12291" name="Rectangle 3"/>
          <p:cNvSpPr>
            <a:spLocks noGrp="1" noChangeArrowheads="1"/>
          </p:cNvSpPr>
          <p:nvPr>
            <p:ph type="body" idx="1"/>
          </p:nvPr>
        </p:nvSpPr>
        <p:spPr>
          <a:xfrm>
            <a:off x="244475" y="1295400"/>
            <a:ext cx="8697913" cy="5943600"/>
          </a:xfrm>
        </p:spPr>
        <p:txBody>
          <a:bodyPr/>
          <a:lstStyle/>
          <a:p>
            <a:pPr eaLnBrk="1" hangingPunct="1">
              <a:lnSpc>
                <a:spcPct val="95000"/>
              </a:lnSpc>
              <a:spcBef>
                <a:spcPct val="35000"/>
              </a:spcBef>
            </a:pPr>
            <a:r>
              <a:rPr lang="en-US" sz="2600" dirty="0" smtClean="0"/>
              <a:t>The OAAA submitted a proposal to review the current OQF and develop a comprehensive national QF in 2012</a:t>
            </a:r>
          </a:p>
          <a:p>
            <a:pPr eaLnBrk="1" hangingPunct="1">
              <a:lnSpc>
                <a:spcPct val="95000"/>
              </a:lnSpc>
              <a:spcBef>
                <a:spcPct val="35000"/>
              </a:spcBef>
            </a:pPr>
            <a:r>
              <a:rPr lang="en-US" sz="2600" dirty="0" smtClean="0"/>
              <a:t>Planning for the Education Strategy 2040 highlighted the importance of having a national QF for Oman; the OAAA suggested adding a recommendation to develop a comprehensive OQF in the national strategy.</a:t>
            </a:r>
          </a:p>
          <a:p>
            <a:pPr eaLnBrk="1" hangingPunct="1">
              <a:lnSpc>
                <a:spcPct val="95000"/>
              </a:lnSpc>
              <a:spcBef>
                <a:spcPct val="35000"/>
              </a:spcBef>
            </a:pPr>
            <a:r>
              <a:rPr lang="en-US" sz="2600" dirty="0" smtClean="0"/>
              <a:t>The </a:t>
            </a:r>
            <a:r>
              <a:rPr lang="en-US" sz="2600" dirty="0" err="1" smtClean="0"/>
              <a:t>MoE</a:t>
            </a:r>
            <a:r>
              <a:rPr lang="en-US" sz="2600" dirty="0" smtClean="0"/>
              <a:t>/World Bank Report in 2012 also called for a national qualifications framework to be established in Oman; in 2014, the </a:t>
            </a:r>
            <a:r>
              <a:rPr lang="en-US" sz="2600" dirty="0" err="1" smtClean="0"/>
              <a:t>MoE</a:t>
            </a:r>
            <a:r>
              <a:rPr lang="en-US" sz="2600" dirty="0" smtClean="0"/>
              <a:t> approached the Scottish Qualifications Authority to be an external partner in developing the OQF</a:t>
            </a:r>
          </a:p>
          <a:p>
            <a:pPr eaLnBrk="1" hangingPunct="1">
              <a:lnSpc>
                <a:spcPct val="95000"/>
              </a:lnSpc>
              <a:spcBef>
                <a:spcPct val="35000"/>
              </a:spcBef>
            </a:pPr>
            <a:endParaRPr lang="en-US" sz="28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24</a:t>
            </a:fld>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Project objectives</a:t>
            </a:r>
          </a:p>
        </p:txBody>
      </p:sp>
      <p:sp>
        <p:nvSpPr>
          <p:cNvPr id="12291" name="Rectangle 3"/>
          <p:cNvSpPr>
            <a:spLocks noGrp="1" noChangeArrowheads="1"/>
          </p:cNvSpPr>
          <p:nvPr>
            <p:ph type="body" idx="1"/>
          </p:nvPr>
        </p:nvSpPr>
        <p:spPr>
          <a:xfrm>
            <a:off x="244475" y="1219200"/>
            <a:ext cx="8697913" cy="5943600"/>
          </a:xfrm>
        </p:spPr>
        <p:txBody>
          <a:bodyPr/>
          <a:lstStyle/>
          <a:p>
            <a:r>
              <a:rPr lang="en-US" sz="2800" dirty="0" smtClean="0"/>
              <a:t>Define the purpose of the OQF in line with national goals in consultation with a range of key stakeholders</a:t>
            </a:r>
          </a:p>
          <a:p>
            <a:r>
              <a:rPr lang="en-US" sz="2800" dirty="0" smtClean="0"/>
              <a:t>Develop a comprehensive rationale which clearly justifies the characteristics of the framework in relation to Oman’s context and the strategic goals</a:t>
            </a:r>
          </a:p>
          <a:p>
            <a:r>
              <a:rPr lang="en-US" sz="2800" dirty="0" smtClean="0"/>
              <a:t>Develop a comprehensive plan for the effective implementation and maintenance of the framework</a:t>
            </a:r>
          </a:p>
          <a:p>
            <a:r>
              <a:rPr lang="en-US" sz="2800" dirty="0" smtClean="0"/>
              <a:t>Develop clear measurable outcomes in order to evaluate the extent to which the implementation of the OQF will have been successful.</a:t>
            </a:r>
          </a:p>
        </p:txBody>
      </p:sp>
      <p:sp>
        <p:nvSpPr>
          <p:cNvPr id="4" name="Slide Number Placeholder 3"/>
          <p:cNvSpPr>
            <a:spLocks noGrp="1"/>
          </p:cNvSpPr>
          <p:nvPr>
            <p:ph type="sldNum" sz="quarter" idx="12"/>
          </p:nvPr>
        </p:nvSpPr>
        <p:spPr/>
        <p:txBody>
          <a:bodyPr/>
          <a:lstStyle/>
          <a:p>
            <a:fld id="{046F634D-0A80-4E5C-9CDD-C49B030E4B04}" type="slidenum">
              <a:rPr lang="en-GB" smtClean="0"/>
              <a:pPr/>
              <a:t>25</a:t>
            </a:fld>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296400" cy="724590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26</a:t>
            </a:fld>
            <a:endParaRPr lang="en-GB"/>
          </a:p>
        </p:txBody>
      </p:sp>
      <p:pic>
        <p:nvPicPr>
          <p:cNvPr id="2051" name="Picture 3"/>
          <p:cNvPicPr>
            <a:picLocks noChangeAspect="1" noChangeArrowheads="1"/>
          </p:cNvPicPr>
          <p:nvPr/>
        </p:nvPicPr>
        <p:blipFill>
          <a:blip r:embed="rId2" cstate="print"/>
          <a:srcRect/>
          <a:stretch>
            <a:fillRect/>
          </a:stretch>
        </p:blipFill>
        <p:spPr bwMode="auto">
          <a:xfrm>
            <a:off x="533399" y="0"/>
            <a:ext cx="8590061" cy="6937085"/>
          </a:xfrm>
          <a:prstGeom prst="rect">
            <a:avLst/>
          </a:prstGeom>
          <a:noFill/>
          <a:ln w="9525">
            <a:noFill/>
            <a:miter lim="800000"/>
            <a:headEnd/>
            <a:tailEnd/>
          </a:ln>
        </p:spPr>
      </p:pic>
      <p:grpSp>
        <p:nvGrpSpPr>
          <p:cNvPr id="3" name="Group 7"/>
          <p:cNvGrpSpPr>
            <a:grpSpLocks/>
          </p:cNvGrpSpPr>
          <p:nvPr/>
        </p:nvGrpSpPr>
        <p:grpSpPr bwMode="auto">
          <a:xfrm>
            <a:off x="76200" y="188913"/>
            <a:ext cx="952500" cy="1106487"/>
            <a:chOff x="212026" y="112712"/>
            <a:chExt cx="1090613" cy="1117144"/>
          </a:xfrm>
        </p:grpSpPr>
        <p:pic>
          <p:nvPicPr>
            <p:cNvPr id="9"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212026" y="833520"/>
              <a:ext cx="1090613" cy="396336"/>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1" name="TextBox 10"/>
          <p:cNvSpPr txBox="1"/>
          <p:nvPr/>
        </p:nvSpPr>
        <p:spPr>
          <a:xfrm>
            <a:off x="3810000" y="2971800"/>
            <a:ext cx="3810000" cy="923330"/>
          </a:xfrm>
          <a:prstGeom prst="rect">
            <a:avLst/>
          </a:prstGeom>
          <a:noFill/>
          <a:ln w="69850">
            <a:solidFill>
              <a:srgbClr val="FF0000"/>
            </a:solidFill>
          </a:ln>
        </p:spPr>
        <p:txBody>
          <a:bodyPr wrap="square" rtlCol="0">
            <a:spAutoFit/>
          </a:bodyPr>
          <a:lstStyle/>
          <a:p>
            <a:endParaRPr lang="en-US" dirty="0" smtClean="0"/>
          </a:p>
          <a:p>
            <a:endParaRPr lang="en-US" sz="900" dirty="0" smtClean="0"/>
          </a:p>
          <a:p>
            <a:endParaRPr lang="en-US" sz="900" dirty="0" smtClean="0"/>
          </a:p>
          <a:p>
            <a:endParaRPr lang="en-US" sz="900" dirty="0" smtClean="0"/>
          </a:p>
          <a:p>
            <a:endParaRPr lang="en-US" sz="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Role of the OAAA</a:t>
            </a:r>
          </a:p>
        </p:txBody>
      </p:sp>
      <p:sp>
        <p:nvSpPr>
          <p:cNvPr id="12291" name="Rectangle 3"/>
          <p:cNvSpPr>
            <a:spLocks noGrp="1" noChangeArrowheads="1"/>
          </p:cNvSpPr>
          <p:nvPr>
            <p:ph type="body" idx="1"/>
          </p:nvPr>
        </p:nvSpPr>
        <p:spPr>
          <a:xfrm>
            <a:off x="244475" y="1219200"/>
            <a:ext cx="8697913" cy="5943600"/>
          </a:xfrm>
        </p:spPr>
        <p:txBody>
          <a:bodyPr/>
          <a:lstStyle/>
          <a:p>
            <a:r>
              <a:rPr lang="en-GB" sz="2600" dirty="0" smtClean="0"/>
              <a:t>The project will be led by the OAAA. </a:t>
            </a:r>
          </a:p>
          <a:p>
            <a:r>
              <a:rPr lang="en-GB" sz="2600" dirty="0" smtClean="0"/>
              <a:t>The OAAA is in the process of recruiting a project </a:t>
            </a:r>
            <a:r>
              <a:rPr lang="en-GB" sz="2600" dirty="0" smtClean="0"/>
              <a:t>manager.   </a:t>
            </a:r>
            <a:endParaRPr lang="en-GB" sz="2600" dirty="0" smtClean="0"/>
          </a:p>
          <a:p>
            <a:r>
              <a:rPr lang="en-GB" sz="2600" dirty="0" smtClean="0"/>
              <a:t>An internal OQF Committee will be </a:t>
            </a:r>
            <a:r>
              <a:rPr lang="en-GB" sz="2600" dirty="0" smtClean="0"/>
              <a:t>established.</a:t>
            </a:r>
            <a:endParaRPr lang="en-GB" sz="2600" dirty="0" smtClean="0"/>
          </a:p>
          <a:p>
            <a:r>
              <a:rPr lang="en-GB" sz="2600" dirty="0" smtClean="0"/>
              <a:t>The OAAA will liaise with the Oversight Committee, the external partner and the panel of external experts.</a:t>
            </a:r>
          </a:p>
          <a:p>
            <a:r>
              <a:rPr lang="en-GB" sz="2600" dirty="0" smtClean="0"/>
              <a:t>Feedback will be collated and draft </a:t>
            </a:r>
            <a:r>
              <a:rPr lang="en-GB" sz="2600" dirty="0" smtClean="0"/>
              <a:t>versions of the </a:t>
            </a:r>
            <a:r>
              <a:rPr lang="en-GB" sz="2600" dirty="0" smtClean="0"/>
              <a:t>OQF will be updated.</a:t>
            </a:r>
            <a:endParaRPr lang="en-US" sz="2600" dirty="0" smtClean="0"/>
          </a:p>
          <a:p>
            <a:r>
              <a:rPr lang="en-GB" sz="2600" dirty="0" smtClean="0"/>
              <a:t>The </a:t>
            </a:r>
            <a:r>
              <a:rPr lang="en-GB" sz="2600" dirty="0" smtClean="0"/>
              <a:t>OAAA will work with the external </a:t>
            </a:r>
            <a:r>
              <a:rPr lang="en-GB" sz="2600" dirty="0" smtClean="0"/>
              <a:t>partner.</a:t>
            </a:r>
            <a:endParaRPr lang="en-GB" sz="2600" dirty="0" smtClean="0"/>
          </a:p>
          <a:p>
            <a:r>
              <a:rPr lang="en-GB" sz="2600" dirty="0" smtClean="0"/>
              <a:t>The final draft of the OQF will be approved by the OAAA Board prior to submission to the Education Council for final approval</a:t>
            </a:r>
            <a:r>
              <a:rPr lang="en-GB" sz="2600" dirty="0" smtClean="0"/>
              <a:t>.</a:t>
            </a:r>
            <a:endParaRPr lang="en-GB" sz="26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27</a:t>
            </a:fld>
            <a:endParaRPr lang="en-GB"/>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296400" cy="724590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28</a:t>
            </a:fld>
            <a:endParaRPr lang="en-GB"/>
          </a:p>
        </p:txBody>
      </p:sp>
      <p:pic>
        <p:nvPicPr>
          <p:cNvPr id="2051" name="Picture 3"/>
          <p:cNvPicPr>
            <a:picLocks noChangeAspect="1" noChangeArrowheads="1"/>
          </p:cNvPicPr>
          <p:nvPr/>
        </p:nvPicPr>
        <p:blipFill>
          <a:blip r:embed="rId2" cstate="print"/>
          <a:srcRect/>
          <a:stretch>
            <a:fillRect/>
          </a:stretch>
        </p:blipFill>
        <p:spPr bwMode="auto">
          <a:xfrm>
            <a:off x="533399" y="-2885"/>
            <a:ext cx="8590061" cy="6937085"/>
          </a:xfrm>
          <a:prstGeom prst="rect">
            <a:avLst/>
          </a:prstGeom>
          <a:noFill/>
          <a:ln w="9525">
            <a:noFill/>
            <a:miter lim="800000"/>
            <a:headEnd/>
            <a:tailEnd/>
          </a:ln>
        </p:spPr>
      </p:pic>
      <p:grpSp>
        <p:nvGrpSpPr>
          <p:cNvPr id="3" name="Group 7"/>
          <p:cNvGrpSpPr>
            <a:grpSpLocks/>
          </p:cNvGrpSpPr>
          <p:nvPr/>
        </p:nvGrpSpPr>
        <p:grpSpPr bwMode="auto">
          <a:xfrm>
            <a:off x="76200" y="188913"/>
            <a:ext cx="952500" cy="1106487"/>
            <a:chOff x="212026" y="112712"/>
            <a:chExt cx="1090613" cy="1117144"/>
          </a:xfrm>
        </p:grpSpPr>
        <p:pic>
          <p:nvPicPr>
            <p:cNvPr id="9"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212026" y="833520"/>
              <a:ext cx="1090613" cy="396336"/>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1" name="TextBox 10"/>
          <p:cNvSpPr txBox="1"/>
          <p:nvPr/>
        </p:nvSpPr>
        <p:spPr>
          <a:xfrm>
            <a:off x="1981200" y="4114800"/>
            <a:ext cx="7162800" cy="784830"/>
          </a:xfrm>
          <a:prstGeom prst="rect">
            <a:avLst/>
          </a:prstGeom>
          <a:noFill/>
          <a:ln w="69850">
            <a:solidFill>
              <a:srgbClr val="FF0000"/>
            </a:solidFill>
          </a:ln>
        </p:spPr>
        <p:txBody>
          <a:bodyPr wrap="square" rtlCol="0">
            <a:spAutoFit/>
          </a:bodyPr>
          <a:lstStyle/>
          <a:p>
            <a:endParaRPr lang="en-US" dirty="0" smtClean="0"/>
          </a:p>
          <a:p>
            <a:endParaRPr lang="en-US" sz="900" dirty="0" smtClean="0"/>
          </a:p>
          <a:p>
            <a:endParaRPr lang="en-US" sz="900" dirty="0" smtClean="0"/>
          </a:p>
          <a:p>
            <a:endParaRPr lang="en-US" sz="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152400"/>
            <a:ext cx="9144000" cy="808038"/>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Role of OQF Oversight Committee</a:t>
            </a:r>
          </a:p>
        </p:txBody>
      </p:sp>
      <p:sp>
        <p:nvSpPr>
          <p:cNvPr id="12291" name="Rectangle 3"/>
          <p:cNvSpPr>
            <a:spLocks noGrp="1" noChangeArrowheads="1"/>
          </p:cNvSpPr>
          <p:nvPr>
            <p:ph type="body" idx="1"/>
          </p:nvPr>
        </p:nvSpPr>
        <p:spPr>
          <a:xfrm>
            <a:off x="244475" y="1219200"/>
            <a:ext cx="8697913" cy="5943600"/>
          </a:xfrm>
        </p:spPr>
        <p:txBody>
          <a:bodyPr/>
          <a:lstStyle/>
          <a:p>
            <a:r>
              <a:rPr lang="en-GB" sz="2800" dirty="0" smtClean="0"/>
              <a:t>The role of the Oversight Committee is to: </a:t>
            </a:r>
          </a:p>
          <a:p>
            <a:pPr lvl="1">
              <a:buFont typeface="Courier New" pitchFamily="49" charset="0"/>
              <a:buChar char="o"/>
            </a:pPr>
            <a:r>
              <a:rPr lang="en-GB" dirty="0" smtClean="0"/>
              <a:t>Decide on project outcomes</a:t>
            </a:r>
          </a:p>
          <a:p>
            <a:pPr lvl="1">
              <a:buFont typeface="Courier New" pitchFamily="49" charset="0"/>
              <a:buChar char="o"/>
            </a:pPr>
            <a:r>
              <a:rPr lang="en-GB" dirty="0" smtClean="0"/>
              <a:t>Set features of the OQF</a:t>
            </a:r>
          </a:p>
          <a:p>
            <a:pPr lvl="1">
              <a:buFont typeface="Courier New" pitchFamily="49" charset="0"/>
              <a:buChar char="o"/>
            </a:pPr>
            <a:r>
              <a:rPr lang="en-GB" dirty="0" smtClean="0"/>
              <a:t>Represent </a:t>
            </a:r>
            <a:r>
              <a:rPr lang="en-GB" dirty="0" smtClean="0"/>
              <a:t>key stakeholders in the project to develop and </a:t>
            </a:r>
            <a:r>
              <a:rPr lang="en-GB" dirty="0" smtClean="0"/>
              <a:t>implement </a:t>
            </a:r>
            <a:r>
              <a:rPr lang="en-GB" dirty="0" smtClean="0"/>
              <a:t>a comprehensive national qualifications framework in Oman</a:t>
            </a:r>
          </a:p>
          <a:p>
            <a:pPr lvl="1">
              <a:buFont typeface="Courier New" pitchFamily="49" charset="0"/>
              <a:buChar char="o"/>
            </a:pPr>
            <a:r>
              <a:rPr lang="en-GB" dirty="0" smtClean="0"/>
              <a:t>Ensure that the development of a comprehensive OQF is carried out in full consultation with the key stakeholders in Oman</a:t>
            </a:r>
          </a:p>
          <a:p>
            <a:pPr lvl="1">
              <a:buFont typeface="Courier New" pitchFamily="49" charset="0"/>
              <a:buChar char="o"/>
            </a:pPr>
            <a:r>
              <a:rPr lang="en-GB" dirty="0" smtClean="0"/>
              <a:t>Provide feedback at different stages of the </a:t>
            </a:r>
            <a:r>
              <a:rPr lang="en-GB" dirty="0" smtClean="0"/>
              <a:t>project</a:t>
            </a:r>
            <a:endParaRPr lang="en-GB"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29</a:t>
            </a:fld>
            <a:endParaRPr lang="en-GB"/>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9144000" cy="1279525"/>
          </a:xfrm>
        </p:spPr>
        <p:txBody>
          <a:bodyPr/>
          <a:lstStyle/>
          <a:p>
            <a:r>
              <a:rPr lang="en-US" sz="4000" b="1" dirty="0">
                <a:solidFill>
                  <a:schemeClr val="tx1"/>
                </a:solidFill>
                <a:effectLst>
                  <a:outerShdw blurRad="38100" dist="38100" dir="2700000" algn="tl">
                    <a:srgbClr val="000000">
                      <a:alpha val="43137"/>
                    </a:srgbClr>
                  </a:outerShdw>
                </a:effectLst>
              </a:rPr>
              <a:t>Abbreviations</a:t>
            </a:r>
          </a:p>
        </p:txBody>
      </p:sp>
      <p:sp>
        <p:nvSpPr>
          <p:cNvPr id="37891" name="Rectangle 3"/>
          <p:cNvSpPr>
            <a:spLocks noGrp="1" noChangeArrowheads="1"/>
          </p:cNvSpPr>
          <p:nvPr>
            <p:ph type="body" idx="1"/>
          </p:nvPr>
        </p:nvSpPr>
        <p:spPr>
          <a:xfrm>
            <a:off x="228600" y="1143000"/>
            <a:ext cx="8915400" cy="5272087"/>
          </a:xfrm>
        </p:spPr>
        <p:txBody>
          <a:bodyPr/>
          <a:lstStyle/>
          <a:p>
            <a:pPr marL="0" indent="0">
              <a:lnSpc>
                <a:spcPct val="95000"/>
              </a:lnSpc>
              <a:spcBef>
                <a:spcPts val="0"/>
              </a:spcBef>
              <a:buFontTx/>
              <a:buNone/>
              <a:tabLst>
                <a:tab pos="1035050" algn="l"/>
                <a:tab pos="1600200" algn="l"/>
              </a:tabLst>
            </a:pPr>
            <a:r>
              <a:rPr lang="en-US" sz="2400" dirty="0" smtClean="0"/>
              <a:t>CEO		Chief Executive Officer</a:t>
            </a:r>
          </a:p>
          <a:p>
            <a:pPr marL="0" indent="0">
              <a:lnSpc>
                <a:spcPct val="95000"/>
              </a:lnSpc>
              <a:spcBef>
                <a:spcPts val="0"/>
              </a:spcBef>
              <a:buFontTx/>
              <a:buNone/>
              <a:tabLst>
                <a:tab pos="1035050" algn="l"/>
                <a:tab pos="1600200" algn="l"/>
              </a:tabLst>
            </a:pPr>
            <a:r>
              <a:rPr lang="en-US" sz="2400" dirty="0" smtClean="0"/>
              <a:t>HEI</a:t>
            </a:r>
            <a:r>
              <a:rPr lang="en-US" sz="2400" dirty="0" smtClean="0"/>
              <a:t>		Higher </a:t>
            </a:r>
            <a:r>
              <a:rPr lang="en-US" sz="2400" dirty="0"/>
              <a:t>Education </a:t>
            </a:r>
            <a:r>
              <a:rPr lang="en-US" sz="2400" dirty="0" smtClean="0"/>
              <a:t>Institution</a:t>
            </a:r>
          </a:p>
          <a:p>
            <a:pPr marL="0" indent="0">
              <a:lnSpc>
                <a:spcPct val="95000"/>
              </a:lnSpc>
              <a:spcBef>
                <a:spcPts val="0"/>
              </a:spcBef>
              <a:buFontTx/>
              <a:buNone/>
              <a:tabLst>
                <a:tab pos="1035050" algn="l"/>
                <a:tab pos="1600200" algn="l"/>
              </a:tabLst>
            </a:pPr>
            <a:r>
              <a:rPr lang="en-US" sz="2400" dirty="0" smtClean="0"/>
              <a:t>ILO		International Labour Organisation</a:t>
            </a:r>
          </a:p>
          <a:p>
            <a:pPr marL="0" indent="0">
              <a:lnSpc>
                <a:spcPct val="95000"/>
              </a:lnSpc>
              <a:spcBef>
                <a:spcPts val="0"/>
              </a:spcBef>
              <a:buFontTx/>
              <a:buNone/>
              <a:tabLst>
                <a:tab pos="1035050" algn="l"/>
                <a:tab pos="1600200" algn="l"/>
              </a:tabLst>
            </a:pPr>
            <a:r>
              <a:rPr lang="en-US" sz="2400" dirty="0" err="1" smtClean="0"/>
              <a:t>MoE</a:t>
            </a:r>
            <a:r>
              <a:rPr lang="en-US" sz="2400" dirty="0" smtClean="0"/>
              <a:t>		Ministry of </a:t>
            </a:r>
            <a:r>
              <a:rPr lang="en-US" sz="2400" dirty="0" smtClean="0"/>
              <a:t>Education</a:t>
            </a:r>
          </a:p>
          <a:p>
            <a:pPr marL="0" indent="0">
              <a:lnSpc>
                <a:spcPct val="95000"/>
              </a:lnSpc>
              <a:spcBef>
                <a:spcPts val="0"/>
              </a:spcBef>
              <a:buFontTx/>
              <a:buNone/>
              <a:tabLst>
                <a:tab pos="1035050" algn="l"/>
                <a:tab pos="1600200" algn="l"/>
              </a:tabLst>
            </a:pPr>
            <a:r>
              <a:rPr lang="en-US" sz="2400" dirty="0" smtClean="0"/>
              <a:t>MoHE		Ministry of Higher Education</a:t>
            </a:r>
          </a:p>
          <a:p>
            <a:pPr marL="0" indent="0">
              <a:lnSpc>
                <a:spcPct val="95000"/>
              </a:lnSpc>
              <a:spcBef>
                <a:spcPts val="0"/>
              </a:spcBef>
              <a:buFontTx/>
              <a:buNone/>
              <a:tabLst>
                <a:tab pos="1035050" algn="l"/>
                <a:tab pos="1600200" algn="l"/>
              </a:tabLst>
            </a:pPr>
            <a:r>
              <a:rPr lang="en-US" sz="2400" dirty="0" smtClean="0"/>
              <a:t>MoM		Ministry of Manpower</a:t>
            </a:r>
            <a:endParaRPr lang="en-US" sz="2400" dirty="0" smtClean="0"/>
          </a:p>
          <a:p>
            <a:pPr marL="0" indent="0">
              <a:lnSpc>
                <a:spcPct val="95000"/>
              </a:lnSpc>
              <a:spcBef>
                <a:spcPts val="0"/>
              </a:spcBef>
              <a:buFontTx/>
              <a:buNone/>
              <a:tabLst>
                <a:tab pos="1035050" algn="l"/>
                <a:tab pos="1600200" algn="l"/>
              </a:tabLst>
            </a:pPr>
            <a:r>
              <a:rPr lang="en-US" sz="2400" dirty="0" smtClean="0"/>
              <a:t>NQF		National Qualifications Framework</a:t>
            </a:r>
          </a:p>
          <a:p>
            <a:pPr marL="0" indent="0">
              <a:lnSpc>
                <a:spcPct val="95000"/>
              </a:lnSpc>
              <a:spcBef>
                <a:spcPts val="0"/>
              </a:spcBef>
              <a:buFontTx/>
              <a:buNone/>
              <a:tabLst>
                <a:tab pos="1035050" algn="l"/>
                <a:tab pos="1600200" algn="l"/>
              </a:tabLst>
            </a:pPr>
            <a:r>
              <a:rPr lang="en-US" sz="2400" dirty="0" smtClean="0"/>
              <a:t>OAAA	</a:t>
            </a:r>
            <a:r>
              <a:rPr lang="en-US" sz="2400" dirty="0" smtClean="0"/>
              <a:t>	Oman </a:t>
            </a:r>
            <a:r>
              <a:rPr lang="en-US" sz="2400" dirty="0" smtClean="0"/>
              <a:t>Academic Accreditation </a:t>
            </a:r>
            <a:r>
              <a:rPr lang="en-US" sz="2400" dirty="0" smtClean="0"/>
              <a:t>Authority</a:t>
            </a:r>
          </a:p>
          <a:p>
            <a:pPr marL="0" indent="0">
              <a:lnSpc>
                <a:spcPct val="95000"/>
              </a:lnSpc>
              <a:spcBef>
                <a:spcPts val="0"/>
              </a:spcBef>
              <a:buFontTx/>
              <a:buNone/>
              <a:tabLst>
                <a:tab pos="1035050" algn="l"/>
                <a:tab pos="1600200" algn="l"/>
              </a:tabLst>
            </a:pPr>
            <a:r>
              <a:rPr lang="en-US" sz="2400" dirty="0" smtClean="0"/>
              <a:t>OCCI		Oman Chamber of Commerce and Industry</a:t>
            </a:r>
            <a:endParaRPr lang="en-US" sz="2400" dirty="0" smtClean="0"/>
          </a:p>
          <a:p>
            <a:pPr marL="0" indent="0">
              <a:lnSpc>
                <a:spcPct val="95000"/>
              </a:lnSpc>
              <a:spcBef>
                <a:spcPts val="0"/>
              </a:spcBef>
              <a:buFontTx/>
              <a:buNone/>
              <a:tabLst>
                <a:tab pos="1035050" algn="l"/>
                <a:tab pos="1600200" algn="l"/>
              </a:tabLst>
            </a:pPr>
            <a:r>
              <a:rPr lang="en-US" sz="2400" dirty="0" smtClean="0"/>
              <a:t>OQF		Oman Qualifications </a:t>
            </a:r>
            <a:r>
              <a:rPr lang="en-US" sz="2400" dirty="0" smtClean="0"/>
              <a:t>Framework</a:t>
            </a:r>
          </a:p>
          <a:p>
            <a:pPr marL="0" indent="0">
              <a:lnSpc>
                <a:spcPct val="95000"/>
              </a:lnSpc>
              <a:spcBef>
                <a:spcPts val="0"/>
              </a:spcBef>
              <a:buFontTx/>
              <a:buNone/>
              <a:tabLst>
                <a:tab pos="1035050" algn="l"/>
                <a:tab pos="1600200" algn="l"/>
              </a:tabLst>
            </a:pPr>
            <a:r>
              <a:rPr lang="en-US" sz="2400" dirty="0" smtClean="0"/>
              <a:t>OQNHE	Oman Quality Network in Higher Education</a:t>
            </a:r>
            <a:endParaRPr lang="en-US" sz="2400" dirty="0" smtClean="0"/>
          </a:p>
          <a:p>
            <a:pPr marL="0" indent="0">
              <a:lnSpc>
                <a:spcPct val="95000"/>
              </a:lnSpc>
              <a:spcBef>
                <a:spcPts val="0"/>
              </a:spcBef>
              <a:buFontTx/>
              <a:buNone/>
              <a:tabLst>
                <a:tab pos="1035050" algn="l"/>
                <a:tab pos="1600200" algn="l"/>
              </a:tabLst>
            </a:pPr>
            <a:r>
              <a:rPr lang="en-US" sz="2400" dirty="0" smtClean="0"/>
              <a:t>QF		Qualifications </a:t>
            </a:r>
            <a:r>
              <a:rPr lang="en-US" sz="2400" dirty="0" smtClean="0"/>
              <a:t>Framework</a:t>
            </a:r>
          </a:p>
          <a:p>
            <a:pPr marL="0" indent="0">
              <a:lnSpc>
                <a:spcPct val="95000"/>
              </a:lnSpc>
              <a:spcBef>
                <a:spcPts val="0"/>
              </a:spcBef>
              <a:buFontTx/>
              <a:buNone/>
              <a:tabLst>
                <a:tab pos="1035050" algn="l"/>
                <a:tab pos="1600200" algn="l"/>
              </a:tabLst>
            </a:pPr>
            <a:r>
              <a:rPr lang="en-US" sz="2400" dirty="0" smtClean="0"/>
              <a:t>ROSQA	Requirements of Oman’s System for Quality 			Assurance</a:t>
            </a:r>
            <a:endParaRPr lang="en-US" sz="2400" dirty="0" smtClean="0"/>
          </a:p>
          <a:p>
            <a:pPr marL="0" indent="0">
              <a:lnSpc>
                <a:spcPct val="95000"/>
              </a:lnSpc>
              <a:spcBef>
                <a:spcPts val="0"/>
              </a:spcBef>
              <a:buFontTx/>
              <a:buNone/>
              <a:tabLst>
                <a:tab pos="1035050" algn="l"/>
                <a:tab pos="1600200" algn="l"/>
              </a:tabLst>
            </a:pPr>
            <a:r>
              <a:rPr lang="en-US" sz="2400" dirty="0" err="1" smtClean="0"/>
              <a:t>ToR</a:t>
            </a:r>
            <a:r>
              <a:rPr lang="en-US" sz="2400" dirty="0" smtClean="0"/>
              <a:t> 		Terms of </a:t>
            </a:r>
            <a:r>
              <a:rPr lang="en-US" sz="2400" dirty="0" smtClean="0"/>
              <a:t>Reference</a:t>
            </a:r>
          </a:p>
          <a:p>
            <a:pPr marL="0" indent="0">
              <a:lnSpc>
                <a:spcPct val="95000"/>
              </a:lnSpc>
              <a:spcBef>
                <a:spcPts val="0"/>
              </a:spcBef>
              <a:buFontTx/>
              <a:buNone/>
              <a:tabLst>
                <a:tab pos="1035050" algn="l"/>
                <a:tab pos="1600200" algn="l"/>
              </a:tabLst>
            </a:pPr>
            <a:r>
              <a:rPr lang="en-US" sz="2400" dirty="0" smtClean="0"/>
              <a:t>VET		Vocational Education and Training</a:t>
            </a:r>
            <a:endParaRPr lang="en-US" sz="24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3</a:t>
            </a:fld>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Committee Membership</a:t>
            </a:r>
          </a:p>
        </p:txBody>
      </p:sp>
      <p:sp>
        <p:nvSpPr>
          <p:cNvPr id="12291" name="Rectangle 3"/>
          <p:cNvSpPr>
            <a:spLocks noGrp="1" noChangeArrowheads="1"/>
          </p:cNvSpPr>
          <p:nvPr>
            <p:ph type="body" idx="1"/>
          </p:nvPr>
        </p:nvSpPr>
        <p:spPr>
          <a:xfrm>
            <a:off x="0" y="1447800"/>
            <a:ext cx="4860925" cy="5943600"/>
          </a:xfrm>
        </p:spPr>
        <p:txBody>
          <a:bodyPr/>
          <a:lstStyle/>
          <a:p>
            <a:pPr lvl="0"/>
            <a:r>
              <a:rPr lang="en-GB" sz="2600" dirty="0" err="1" smtClean="0"/>
              <a:t>Diwan</a:t>
            </a:r>
            <a:r>
              <a:rPr lang="en-GB" sz="2600" dirty="0" smtClean="0"/>
              <a:t> of Royal Court</a:t>
            </a:r>
            <a:endParaRPr lang="en-US" sz="2600" dirty="0" smtClean="0"/>
          </a:p>
          <a:p>
            <a:pPr lvl="0"/>
            <a:r>
              <a:rPr lang="en-GB" sz="2600" dirty="0" smtClean="0"/>
              <a:t>Secretariat General, </a:t>
            </a:r>
          </a:p>
          <a:p>
            <a:pPr lvl="0">
              <a:buNone/>
            </a:pPr>
            <a:r>
              <a:rPr lang="en-GB" sz="2600" dirty="0" smtClean="0"/>
              <a:t>	Education Council</a:t>
            </a:r>
            <a:endParaRPr lang="en-US" sz="2600" dirty="0" smtClean="0"/>
          </a:p>
          <a:p>
            <a:pPr lvl="0"/>
            <a:r>
              <a:rPr lang="en-GB" sz="2600" dirty="0" smtClean="0"/>
              <a:t>OAAA</a:t>
            </a:r>
          </a:p>
          <a:p>
            <a:pPr lvl="0"/>
            <a:r>
              <a:rPr lang="en-GB" sz="2600" dirty="0" smtClean="0"/>
              <a:t>Ministry of Education</a:t>
            </a:r>
            <a:endParaRPr lang="en-US" sz="2600" dirty="0" smtClean="0"/>
          </a:p>
          <a:p>
            <a:pPr lvl="0"/>
            <a:r>
              <a:rPr lang="en-GB" sz="2600" dirty="0" smtClean="0"/>
              <a:t>Ministry of Higher Education </a:t>
            </a:r>
            <a:endParaRPr lang="en-US" sz="2600" dirty="0" smtClean="0"/>
          </a:p>
          <a:p>
            <a:pPr lvl="0"/>
            <a:r>
              <a:rPr lang="en-GB" sz="2600" dirty="0" smtClean="0"/>
              <a:t>Ministry of Manpower</a:t>
            </a:r>
            <a:endParaRPr lang="en-US" sz="2600" dirty="0" smtClean="0"/>
          </a:p>
          <a:p>
            <a:pPr lvl="0"/>
            <a:r>
              <a:rPr lang="en-GB" sz="2600" dirty="0" smtClean="0"/>
              <a:t>Supreme Planning </a:t>
            </a:r>
            <a:r>
              <a:rPr lang="en-GB" sz="2600" dirty="0" smtClean="0"/>
              <a:t>Council</a:t>
            </a:r>
            <a:endParaRPr lang="en-US" sz="26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30</a:t>
            </a:fld>
            <a:endParaRPr lang="en-GB"/>
          </a:p>
        </p:txBody>
      </p:sp>
      <p:sp>
        <p:nvSpPr>
          <p:cNvPr id="5" name="Rectangle 3"/>
          <p:cNvSpPr txBox="1">
            <a:spLocks noChangeArrowheads="1"/>
          </p:cNvSpPr>
          <p:nvPr/>
        </p:nvSpPr>
        <p:spPr bwMode="auto">
          <a:xfrm>
            <a:off x="4648200" y="914400"/>
            <a:ext cx="4860925" cy="594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buFontTx/>
              <a:buChar char="•"/>
            </a:pPr>
            <a:r>
              <a:rPr lang="en-GB" sz="2600" dirty="0" smtClean="0"/>
              <a:t>Ministry of Defence</a:t>
            </a:r>
            <a:endParaRPr lang="en-US" sz="2600" dirty="0" smtClean="0"/>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Ministry of Health</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Ministry of Civil Service</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Oman Medical Specialty Board</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Sultan Qaboos University</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Private HEIs</a:t>
            </a:r>
            <a:endParaRPr kumimoji="0" lang="en-US" sz="2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Employers </a:t>
            </a:r>
            <a:endParaRPr lang="en-GB" sz="2600" kern="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GB" sz="2600" b="0" i="0" u="none" strike="noStrike" kern="0" cap="none" spc="0" normalizeH="0" baseline="0" noProof="0" dirty="0" smtClean="0">
                <a:ln>
                  <a:noFill/>
                </a:ln>
                <a:solidFill>
                  <a:schemeClr val="tx1"/>
                </a:solidFill>
                <a:effectLst/>
                <a:uLnTx/>
                <a:uFillTx/>
                <a:latin typeface="+mn-lt"/>
                <a:ea typeface="+mn-ea"/>
                <a:cs typeface="+mn-cs"/>
              </a:rPr>
              <a:t>OCCI</a:t>
            </a:r>
            <a:endParaRPr kumimoji="0" lang="en-US" sz="2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How will the Oversight</a:t>
            </a:r>
            <a:br>
              <a:rPr lang="en-US" sz="3600" b="1" dirty="0" smtClean="0">
                <a:solidFill>
                  <a:schemeClr val="tx1"/>
                </a:solidFill>
                <a:effectLst>
                  <a:outerShdw blurRad="38100" dist="38100" dir="2700000" algn="tl">
                    <a:srgbClr val="000000">
                      <a:alpha val="43137"/>
                    </a:srgbClr>
                  </a:outerShdw>
                </a:effectLst>
              </a:rPr>
            </a:br>
            <a:r>
              <a:rPr lang="en-US" sz="3600" b="1" dirty="0" smtClean="0">
                <a:solidFill>
                  <a:schemeClr val="tx1"/>
                </a:solidFill>
                <a:effectLst>
                  <a:outerShdw blurRad="38100" dist="38100" dir="2700000" algn="tl">
                    <a:srgbClr val="000000">
                      <a:alpha val="43137"/>
                    </a:srgbClr>
                  </a:outerShdw>
                </a:effectLst>
              </a:rPr>
              <a:t>Committee work?</a:t>
            </a:r>
          </a:p>
        </p:txBody>
      </p:sp>
      <p:sp>
        <p:nvSpPr>
          <p:cNvPr id="12291" name="Rectangle 3"/>
          <p:cNvSpPr>
            <a:spLocks noGrp="1" noChangeArrowheads="1"/>
          </p:cNvSpPr>
          <p:nvPr>
            <p:ph type="body" idx="1"/>
          </p:nvPr>
        </p:nvSpPr>
        <p:spPr>
          <a:xfrm>
            <a:off x="244475" y="1219200"/>
            <a:ext cx="8697913" cy="5943600"/>
          </a:xfrm>
        </p:spPr>
        <p:txBody>
          <a:bodyPr/>
          <a:lstStyle/>
          <a:p>
            <a:pPr>
              <a:buNone/>
            </a:pPr>
            <a:r>
              <a:rPr lang="en-GB" sz="2800" dirty="0" smtClean="0"/>
              <a:t>	Committee members are expected to:</a:t>
            </a:r>
          </a:p>
          <a:p>
            <a:pPr lvl="1"/>
            <a:r>
              <a:rPr lang="en-GB" sz="2400" dirty="0" smtClean="0"/>
              <a:t>Consider and provide feedback on draft documentation (circulated via email where possible)</a:t>
            </a:r>
          </a:p>
          <a:p>
            <a:pPr lvl="1"/>
            <a:r>
              <a:rPr lang="en-GB" sz="2400" dirty="0" smtClean="0"/>
              <a:t>Participate in scheduled face to face meetings</a:t>
            </a:r>
          </a:p>
          <a:p>
            <a:pPr lvl="1"/>
            <a:r>
              <a:rPr lang="en-GB" sz="2400" dirty="0" smtClean="0"/>
              <a:t>Act as a liaison between the committee and the organisation they are representing, sharing documents in order to solicit views of colleagues at all stages of the project in order to ensure a comprehensive consultation process. </a:t>
            </a:r>
          </a:p>
          <a:p>
            <a:pPr lvl="1"/>
            <a:r>
              <a:rPr lang="en-GB" sz="2400" dirty="0" smtClean="0"/>
              <a:t>Pass on feedback from their organisation to the Committee</a:t>
            </a:r>
          </a:p>
          <a:p>
            <a:pPr lvl="1"/>
            <a:r>
              <a:rPr lang="en-GB" sz="2400" dirty="0" smtClean="0"/>
              <a:t>Participate in workshops and/or seminars</a:t>
            </a:r>
          </a:p>
          <a:p>
            <a:pPr lvl="1"/>
            <a:r>
              <a:rPr lang="en-GB" sz="2400" dirty="0" smtClean="0"/>
              <a:t>Work in English and Arabic (the OQF will be developed bilingually)</a:t>
            </a:r>
          </a:p>
          <a:p>
            <a:pPr lvl="0">
              <a:buNone/>
            </a:pPr>
            <a:endParaRPr lang="en-US" sz="2800" dirty="0" smtClean="0"/>
          </a:p>
          <a:p>
            <a:endParaRPr lang="en-US" sz="2800"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31</a:t>
            </a:fld>
            <a:endParaRPr lang="en-GB"/>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296400" cy="724590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32</a:t>
            </a:fld>
            <a:endParaRPr lang="en-GB"/>
          </a:p>
        </p:txBody>
      </p:sp>
      <p:pic>
        <p:nvPicPr>
          <p:cNvPr id="2051" name="Picture 3"/>
          <p:cNvPicPr>
            <a:picLocks noChangeAspect="1" noChangeArrowheads="1"/>
          </p:cNvPicPr>
          <p:nvPr/>
        </p:nvPicPr>
        <p:blipFill>
          <a:blip r:embed="rId2" cstate="print"/>
          <a:srcRect/>
          <a:stretch>
            <a:fillRect/>
          </a:stretch>
        </p:blipFill>
        <p:spPr bwMode="auto">
          <a:xfrm>
            <a:off x="533399" y="-2885"/>
            <a:ext cx="8590061" cy="6937085"/>
          </a:xfrm>
          <a:prstGeom prst="rect">
            <a:avLst/>
          </a:prstGeom>
          <a:noFill/>
          <a:ln w="9525">
            <a:noFill/>
            <a:miter lim="800000"/>
            <a:headEnd/>
            <a:tailEnd/>
          </a:ln>
        </p:spPr>
      </p:pic>
      <p:grpSp>
        <p:nvGrpSpPr>
          <p:cNvPr id="3" name="Group 7"/>
          <p:cNvGrpSpPr>
            <a:grpSpLocks/>
          </p:cNvGrpSpPr>
          <p:nvPr/>
        </p:nvGrpSpPr>
        <p:grpSpPr bwMode="auto">
          <a:xfrm>
            <a:off x="76200" y="188913"/>
            <a:ext cx="952500" cy="1106487"/>
            <a:chOff x="212026" y="112712"/>
            <a:chExt cx="1090613" cy="1117144"/>
          </a:xfrm>
        </p:grpSpPr>
        <p:pic>
          <p:nvPicPr>
            <p:cNvPr id="9"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212026" y="833520"/>
              <a:ext cx="1090613" cy="396336"/>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1" name="TextBox 10"/>
          <p:cNvSpPr txBox="1"/>
          <p:nvPr/>
        </p:nvSpPr>
        <p:spPr>
          <a:xfrm>
            <a:off x="533400" y="2438400"/>
            <a:ext cx="990600" cy="646331"/>
          </a:xfrm>
          <a:prstGeom prst="rect">
            <a:avLst/>
          </a:prstGeom>
          <a:noFill/>
          <a:ln w="69850">
            <a:solidFill>
              <a:srgbClr val="FF0000"/>
            </a:solidFill>
          </a:ln>
        </p:spPr>
        <p:txBody>
          <a:bodyPr wrap="square" rtlCol="0">
            <a:spAutoFit/>
          </a:bodyPr>
          <a:lstStyle/>
          <a:p>
            <a:endParaRPr lang="en-US" dirty="0" smtClean="0"/>
          </a:p>
          <a:p>
            <a:endParaRPr lang="en-US" sz="900" dirty="0" smtClean="0"/>
          </a:p>
          <a:p>
            <a:endParaRPr lang="en-US" sz="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Role of the External Partner</a:t>
            </a:r>
          </a:p>
        </p:txBody>
      </p:sp>
      <p:sp>
        <p:nvSpPr>
          <p:cNvPr id="12291" name="Rectangle 3"/>
          <p:cNvSpPr>
            <a:spLocks noGrp="1" noChangeArrowheads="1"/>
          </p:cNvSpPr>
          <p:nvPr>
            <p:ph type="body" idx="1"/>
          </p:nvPr>
        </p:nvSpPr>
        <p:spPr>
          <a:xfrm>
            <a:off x="244475" y="1143000"/>
            <a:ext cx="8697913" cy="5943600"/>
          </a:xfrm>
        </p:spPr>
        <p:txBody>
          <a:bodyPr/>
          <a:lstStyle/>
          <a:p>
            <a:r>
              <a:rPr lang="en-GB" sz="2800" dirty="0" smtClean="0"/>
              <a:t>The role of the External Partner (for example the Scottish Qualifications Authority) is to:</a:t>
            </a:r>
          </a:p>
          <a:p>
            <a:pPr lvl="1">
              <a:buFont typeface="Courier New" pitchFamily="49" charset="0"/>
              <a:buChar char="o"/>
            </a:pPr>
            <a:r>
              <a:rPr lang="en-GB" sz="2600" dirty="0" smtClean="0"/>
              <a:t>Conduct a comprehensive needs analysis</a:t>
            </a:r>
          </a:p>
          <a:p>
            <a:pPr lvl="1">
              <a:buFont typeface="Courier New" pitchFamily="49" charset="0"/>
              <a:buChar char="o"/>
            </a:pPr>
            <a:r>
              <a:rPr lang="en-GB" sz="2600" dirty="0" smtClean="0"/>
              <a:t>Carry out extensive benchmarking</a:t>
            </a:r>
          </a:p>
          <a:p>
            <a:pPr lvl="1">
              <a:buFont typeface="Courier New" pitchFamily="49" charset="0"/>
              <a:buChar char="o"/>
            </a:pPr>
            <a:r>
              <a:rPr lang="en-GB" sz="2600" dirty="0" smtClean="0"/>
              <a:t>Develop </a:t>
            </a:r>
            <a:r>
              <a:rPr lang="en-GB" sz="2600" smtClean="0"/>
              <a:t>a </a:t>
            </a:r>
            <a:r>
              <a:rPr lang="en-GB" sz="2600" smtClean="0"/>
              <a:t>draft </a:t>
            </a:r>
            <a:r>
              <a:rPr lang="en-GB" sz="2600" dirty="0" smtClean="0"/>
              <a:t>conceptual design for the OQF</a:t>
            </a:r>
          </a:p>
          <a:p>
            <a:pPr lvl="1">
              <a:buFont typeface="Courier New" pitchFamily="49" charset="0"/>
              <a:buChar char="o"/>
            </a:pPr>
            <a:r>
              <a:rPr lang="en-GB" sz="2600" dirty="0" smtClean="0"/>
              <a:t>Develop design features of the OQF</a:t>
            </a:r>
          </a:p>
          <a:p>
            <a:pPr lvl="1">
              <a:buFont typeface="Courier New" pitchFamily="49" charset="0"/>
              <a:buChar char="o"/>
            </a:pPr>
            <a:r>
              <a:rPr lang="en-GB" sz="2600" dirty="0" smtClean="0"/>
              <a:t>Develop policies and procedures to support the management of the OQF</a:t>
            </a:r>
          </a:p>
          <a:p>
            <a:pPr lvl="1">
              <a:buFont typeface="Courier New" pitchFamily="49" charset="0"/>
              <a:buChar char="o"/>
            </a:pPr>
            <a:r>
              <a:rPr lang="en-GB" sz="2600" dirty="0" smtClean="0"/>
              <a:t>Pilot mapping activities</a:t>
            </a:r>
            <a:endParaRPr lang="en-US" sz="2600" dirty="0" smtClean="0"/>
          </a:p>
          <a:p>
            <a:pPr lvl="1">
              <a:buFont typeface="Courier New" pitchFamily="49" charset="0"/>
              <a:buChar char="o"/>
            </a:pPr>
            <a:r>
              <a:rPr lang="en-US" sz="2600" dirty="0" smtClean="0"/>
              <a:t>Develop mechanisms to monitor effectiveness</a:t>
            </a:r>
          </a:p>
          <a:p>
            <a:pPr lvl="1">
              <a:buFont typeface="Courier New" pitchFamily="49" charset="0"/>
              <a:buChar char="o"/>
            </a:pPr>
            <a:r>
              <a:rPr lang="en-US" sz="2600" dirty="0" smtClean="0"/>
              <a:t>Produce the final OQF and implementation plan</a:t>
            </a:r>
            <a:endParaRPr lang="en-GB" sz="26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33</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0"/>
            <a:ext cx="9296400" cy="7245906"/>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046F634D-0A80-4E5C-9CDD-C49B030E4B04}" type="slidenum">
              <a:rPr lang="en-GB" smtClean="0"/>
              <a:pPr/>
              <a:t>34</a:t>
            </a:fld>
            <a:endParaRPr lang="en-GB"/>
          </a:p>
        </p:txBody>
      </p:sp>
      <p:pic>
        <p:nvPicPr>
          <p:cNvPr id="2051" name="Picture 3"/>
          <p:cNvPicPr>
            <a:picLocks noChangeAspect="1" noChangeArrowheads="1"/>
          </p:cNvPicPr>
          <p:nvPr/>
        </p:nvPicPr>
        <p:blipFill>
          <a:blip r:embed="rId2" cstate="print"/>
          <a:srcRect/>
          <a:stretch>
            <a:fillRect/>
          </a:stretch>
        </p:blipFill>
        <p:spPr bwMode="auto">
          <a:xfrm>
            <a:off x="533399" y="-2885"/>
            <a:ext cx="8590061" cy="6937085"/>
          </a:xfrm>
          <a:prstGeom prst="rect">
            <a:avLst/>
          </a:prstGeom>
          <a:noFill/>
          <a:ln w="9525">
            <a:noFill/>
            <a:miter lim="800000"/>
            <a:headEnd/>
            <a:tailEnd/>
          </a:ln>
        </p:spPr>
      </p:pic>
      <p:grpSp>
        <p:nvGrpSpPr>
          <p:cNvPr id="3" name="Group 7"/>
          <p:cNvGrpSpPr>
            <a:grpSpLocks/>
          </p:cNvGrpSpPr>
          <p:nvPr/>
        </p:nvGrpSpPr>
        <p:grpSpPr bwMode="auto">
          <a:xfrm>
            <a:off x="76200" y="188913"/>
            <a:ext cx="952500" cy="1106487"/>
            <a:chOff x="212026" y="112712"/>
            <a:chExt cx="1090613" cy="1117144"/>
          </a:xfrm>
        </p:grpSpPr>
        <p:pic>
          <p:nvPicPr>
            <p:cNvPr id="9" name="Picture 6"/>
            <p:cNvPicPr>
              <a:picLocks noChangeAspect="1" noChangeArrowheads="1"/>
            </p:cNvPicPr>
            <p:nvPr/>
          </p:nvPicPr>
          <p:blipFill>
            <a:blip r:embed="rId3"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212026" y="833520"/>
              <a:ext cx="1090613" cy="396336"/>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1" name="TextBox 10"/>
          <p:cNvSpPr txBox="1"/>
          <p:nvPr/>
        </p:nvSpPr>
        <p:spPr>
          <a:xfrm>
            <a:off x="533400" y="3810000"/>
            <a:ext cx="990600" cy="646331"/>
          </a:xfrm>
          <a:prstGeom prst="rect">
            <a:avLst/>
          </a:prstGeom>
          <a:noFill/>
          <a:ln w="69850">
            <a:solidFill>
              <a:srgbClr val="FF0000"/>
            </a:solidFill>
          </a:ln>
        </p:spPr>
        <p:txBody>
          <a:bodyPr wrap="square" rtlCol="0">
            <a:spAutoFit/>
          </a:bodyPr>
          <a:lstStyle/>
          <a:p>
            <a:endParaRPr lang="en-US" dirty="0" smtClean="0"/>
          </a:p>
          <a:p>
            <a:endParaRPr lang="en-US" sz="900" dirty="0" smtClean="0"/>
          </a:p>
          <a:p>
            <a:endParaRPr lang="en-US" sz="9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The Role of External Experts</a:t>
            </a:r>
          </a:p>
        </p:txBody>
      </p:sp>
      <p:sp>
        <p:nvSpPr>
          <p:cNvPr id="12291" name="Rectangle 3"/>
          <p:cNvSpPr>
            <a:spLocks noGrp="1" noChangeArrowheads="1"/>
          </p:cNvSpPr>
          <p:nvPr>
            <p:ph type="body" idx="1"/>
          </p:nvPr>
        </p:nvSpPr>
        <p:spPr>
          <a:xfrm>
            <a:off x="244475" y="1219200"/>
            <a:ext cx="8697913" cy="5943600"/>
          </a:xfrm>
        </p:spPr>
        <p:txBody>
          <a:bodyPr/>
          <a:lstStyle/>
          <a:p>
            <a:pPr eaLnBrk="1" hangingPunct="1">
              <a:lnSpc>
                <a:spcPct val="95000"/>
              </a:lnSpc>
              <a:spcBef>
                <a:spcPct val="35000"/>
              </a:spcBef>
            </a:pPr>
            <a:r>
              <a:rPr lang="en-US" sz="2800" dirty="0" smtClean="0"/>
              <a:t>The OAAA will form a panel of external experts to comment on draft documentation.</a:t>
            </a:r>
          </a:p>
          <a:p>
            <a:pPr eaLnBrk="1" hangingPunct="1">
              <a:lnSpc>
                <a:spcPct val="95000"/>
              </a:lnSpc>
              <a:spcBef>
                <a:spcPct val="35000"/>
              </a:spcBef>
            </a:pPr>
            <a:r>
              <a:rPr lang="en-US" sz="2800" dirty="0" smtClean="0"/>
              <a:t>The panel will include experts from international and regional QF agencies.</a:t>
            </a:r>
          </a:p>
          <a:p>
            <a:pPr eaLnBrk="1" hangingPunct="1">
              <a:lnSpc>
                <a:spcPct val="95000"/>
              </a:lnSpc>
              <a:spcBef>
                <a:spcPct val="35000"/>
              </a:spcBef>
            </a:pPr>
            <a:r>
              <a:rPr lang="en-US" sz="2800" dirty="0" smtClean="0"/>
              <a:t>External experts will be expected to comment on draft documentation.</a:t>
            </a:r>
          </a:p>
          <a:p>
            <a:pPr lvl="1">
              <a:lnSpc>
                <a:spcPct val="95000"/>
              </a:lnSpc>
              <a:spcBef>
                <a:spcPct val="35000"/>
              </a:spcBef>
              <a:buFont typeface="Courier New" pitchFamily="49" charset="0"/>
              <a:buChar char="o"/>
            </a:pPr>
            <a:r>
              <a:rPr lang="en-US" sz="2600" dirty="0" smtClean="0"/>
              <a:t>This will support international benchmarking of the OQF development and implementation process.</a:t>
            </a:r>
          </a:p>
          <a:p>
            <a:pPr lvl="1">
              <a:lnSpc>
                <a:spcPct val="95000"/>
              </a:lnSpc>
              <a:spcBef>
                <a:spcPct val="35000"/>
              </a:spcBef>
              <a:buFont typeface="Courier New" pitchFamily="49" charset="0"/>
              <a:buChar char="o"/>
            </a:pPr>
            <a:r>
              <a:rPr lang="en-US" sz="2600" dirty="0" smtClean="0"/>
              <a:t>This aims to ensure that the OQF is developed in line with best practice.</a:t>
            </a:r>
          </a:p>
          <a:p>
            <a:pPr eaLnBrk="1" hangingPunct="1">
              <a:lnSpc>
                <a:spcPct val="95000"/>
              </a:lnSpc>
              <a:spcBef>
                <a:spcPct val="35000"/>
              </a:spcBef>
              <a:buNone/>
            </a:pPr>
            <a:endParaRPr lang="en-US" sz="2800" dirty="0" smtClean="0"/>
          </a:p>
          <a:p>
            <a:pPr eaLnBrk="1" hangingPunct="1">
              <a:lnSpc>
                <a:spcPct val="95000"/>
              </a:lnSpc>
              <a:spcBef>
                <a:spcPct val="35000"/>
              </a:spcBef>
            </a:pPr>
            <a:endParaRPr lang="en-US" sz="2800" dirty="0" smtClean="0"/>
          </a:p>
        </p:txBody>
      </p:sp>
      <p:sp>
        <p:nvSpPr>
          <p:cNvPr id="4" name="Slide Number Placeholder 3"/>
          <p:cNvSpPr>
            <a:spLocks noGrp="1"/>
          </p:cNvSpPr>
          <p:nvPr>
            <p:ph type="sldNum" sz="quarter" idx="12"/>
          </p:nvPr>
        </p:nvSpPr>
        <p:spPr/>
        <p:txBody>
          <a:bodyPr/>
          <a:lstStyle/>
          <a:p>
            <a:fld id="{046F634D-0A80-4E5C-9CDD-C49B030E4B04}" type="slidenum">
              <a:rPr lang="en-GB" smtClean="0"/>
              <a:pPr/>
              <a:t>35</a:t>
            </a:fld>
            <a:endParaRPr lang="en-GB"/>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6. Next steps</a:t>
            </a:r>
          </a:p>
        </p:txBody>
      </p:sp>
      <p:sp>
        <p:nvSpPr>
          <p:cNvPr id="12291" name="Rectangle 3"/>
          <p:cNvSpPr>
            <a:spLocks noGrp="1" noChangeArrowheads="1"/>
          </p:cNvSpPr>
          <p:nvPr>
            <p:ph type="body" idx="1"/>
          </p:nvPr>
        </p:nvSpPr>
        <p:spPr>
          <a:xfrm>
            <a:off x="244475" y="1219200"/>
            <a:ext cx="8697913" cy="5943600"/>
          </a:xfrm>
        </p:spPr>
        <p:txBody>
          <a:bodyPr/>
          <a:lstStyle/>
          <a:p>
            <a:pPr eaLnBrk="1" hangingPunct="1">
              <a:lnSpc>
                <a:spcPct val="95000"/>
              </a:lnSpc>
              <a:spcBef>
                <a:spcPct val="35000"/>
              </a:spcBef>
            </a:pPr>
            <a:r>
              <a:rPr lang="en-US" sz="2800" dirty="0" smtClean="0"/>
              <a:t>Collate feedback on draft proposal from Oversight Committee</a:t>
            </a:r>
          </a:p>
          <a:p>
            <a:pPr eaLnBrk="1" hangingPunct="1">
              <a:lnSpc>
                <a:spcPct val="95000"/>
              </a:lnSpc>
              <a:spcBef>
                <a:spcPct val="35000"/>
              </a:spcBef>
            </a:pPr>
            <a:r>
              <a:rPr lang="en-US" sz="2800" dirty="0" smtClean="0"/>
              <a:t>Amend project proposal in light of feedback</a:t>
            </a:r>
          </a:p>
          <a:p>
            <a:pPr eaLnBrk="1" hangingPunct="1">
              <a:lnSpc>
                <a:spcPct val="95000"/>
              </a:lnSpc>
              <a:spcBef>
                <a:spcPct val="35000"/>
              </a:spcBef>
            </a:pPr>
            <a:r>
              <a:rPr lang="en-US" sz="2800" dirty="0" smtClean="0"/>
              <a:t>Identify external partner </a:t>
            </a:r>
          </a:p>
          <a:p>
            <a:pPr eaLnBrk="1" hangingPunct="1">
              <a:lnSpc>
                <a:spcPct val="95000"/>
              </a:lnSpc>
              <a:spcBef>
                <a:spcPct val="35000"/>
              </a:spcBef>
            </a:pPr>
            <a:r>
              <a:rPr lang="en-US" sz="2800" dirty="0" smtClean="0"/>
              <a:t>Negotiate Terms of Reference (</a:t>
            </a:r>
            <a:r>
              <a:rPr lang="en-US" sz="2800" dirty="0" err="1" smtClean="0"/>
              <a:t>ToR</a:t>
            </a:r>
            <a:r>
              <a:rPr lang="en-US" sz="2800" dirty="0" smtClean="0"/>
              <a:t>) and project outcomes with external partner</a:t>
            </a:r>
          </a:p>
          <a:p>
            <a:pPr eaLnBrk="1" hangingPunct="1">
              <a:lnSpc>
                <a:spcPct val="95000"/>
              </a:lnSpc>
              <a:spcBef>
                <a:spcPct val="35000"/>
              </a:spcBef>
            </a:pPr>
            <a:r>
              <a:rPr lang="en-US" sz="2800" dirty="0" smtClean="0"/>
              <a:t>Schedule Oversight Committee meeting #2</a:t>
            </a:r>
          </a:p>
          <a:p>
            <a:pPr eaLnBrk="1" hangingPunct="1">
              <a:lnSpc>
                <a:spcPct val="95000"/>
              </a:lnSpc>
              <a:spcBef>
                <a:spcPct val="35000"/>
              </a:spcBef>
            </a:pPr>
            <a:r>
              <a:rPr lang="en-US" sz="2800" dirty="0" smtClean="0"/>
              <a:t>Approve </a:t>
            </a:r>
            <a:r>
              <a:rPr lang="en-US" sz="2800" dirty="0" err="1" smtClean="0"/>
              <a:t>ToR</a:t>
            </a:r>
            <a:r>
              <a:rPr lang="en-US" sz="2800" dirty="0" smtClean="0"/>
              <a:t> and project outcomes</a:t>
            </a:r>
          </a:p>
          <a:p>
            <a:pPr eaLnBrk="1" hangingPunct="1">
              <a:lnSpc>
                <a:spcPct val="95000"/>
              </a:lnSpc>
              <a:spcBef>
                <a:spcPct val="35000"/>
              </a:spcBef>
            </a:pPr>
            <a:r>
              <a:rPr lang="en-US" sz="2800" dirty="0" smtClean="0"/>
              <a:t>Follow Action Plan</a:t>
            </a:r>
          </a:p>
        </p:txBody>
      </p:sp>
      <p:sp>
        <p:nvSpPr>
          <p:cNvPr id="4" name="Slide Number Placeholder 3"/>
          <p:cNvSpPr>
            <a:spLocks noGrp="1"/>
          </p:cNvSpPr>
          <p:nvPr>
            <p:ph type="sldNum" sz="quarter" idx="12"/>
          </p:nvPr>
        </p:nvSpPr>
        <p:spPr/>
        <p:txBody>
          <a:bodyPr/>
          <a:lstStyle/>
          <a:p>
            <a:fld id="{046F634D-0A80-4E5C-9CDD-C49B030E4B04}" type="slidenum">
              <a:rPr lang="en-GB" smtClean="0"/>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Action Plan</a:t>
            </a:r>
          </a:p>
        </p:txBody>
      </p:sp>
      <p:sp>
        <p:nvSpPr>
          <p:cNvPr id="12291" name="Rectangle 3"/>
          <p:cNvSpPr>
            <a:spLocks noGrp="1" noChangeArrowheads="1"/>
          </p:cNvSpPr>
          <p:nvPr>
            <p:ph type="body" idx="1"/>
          </p:nvPr>
        </p:nvSpPr>
        <p:spPr>
          <a:xfrm>
            <a:off x="244475" y="1219200"/>
            <a:ext cx="8697913" cy="5943600"/>
          </a:xfrm>
        </p:spPr>
        <p:txBody>
          <a:bodyPr/>
          <a:lstStyle/>
          <a:p>
            <a:pPr eaLnBrk="1" hangingPunct="1">
              <a:lnSpc>
                <a:spcPct val="95000"/>
              </a:lnSpc>
              <a:spcBef>
                <a:spcPct val="35000"/>
              </a:spcBef>
              <a:buNone/>
            </a:pPr>
            <a:endParaRPr lang="en-US" sz="2800" dirty="0" smtClean="0">
              <a:solidFill>
                <a:srgbClr val="FF0000"/>
              </a:solidFill>
            </a:endParaRPr>
          </a:p>
        </p:txBody>
      </p:sp>
      <p:sp>
        <p:nvSpPr>
          <p:cNvPr id="4" name="Slide Number Placeholder 3"/>
          <p:cNvSpPr>
            <a:spLocks noGrp="1"/>
          </p:cNvSpPr>
          <p:nvPr>
            <p:ph type="sldNum" sz="quarter" idx="12"/>
          </p:nvPr>
        </p:nvSpPr>
        <p:spPr/>
        <p:txBody>
          <a:bodyPr/>
          <a:lstStyle/>
          <a:p>
            <a:fld id="{046F634D-0A80-4E5C-9CDD-C49B030E4B04}" type="slidenum">
              <a:rPr lang="en-GB" smtClean="0"/>
              <a:pPr/>
              <a:t>37</a:t>
            </a:fld>
            <a:endParaRPr lang="en-GB"/>
          </a:p>
        </p:txBody>
      </p:sp>
      <p:pic>
        <p:nvPicPr>
          <p:cNvPr id="1027" name="Picture 3"/>
          <p:cNvPicPr>
            <a:picLocks noChangeAspect="1" noChangeArrowheads="1"/>
          </p:cNvPicPr>
          <p:nvPr/>
        </p:nvPicPr>
        <p:blipFill>
          <a:blip r:embed="rId2" cstate="print"/>
          <a:srcRect/>
          <a:stretch>
            <a:fillRect/>
          </a:stretch>
        </p:blipFill>
        <p:spPr bwMode="auto">
          <a:xfrm>
            <a:off x="0" y="0"/>
            <a:ext cx="9144000" cy="6834798"/>
          </a:xfrm>
          <a:prstGeom prst="rect">
            <a:avLst/>
          </a:prstGeom>
          <a:noFill/>
          <a:ln w="9525">
            <a:noFill/>
            <a:miter lim="800000"/>
            <a:headEnd/>
            <a:tailEnd/>
          </a:ln>
        </p:spPr>
      </p:pic>
      <p:sp>
        <p:nvSpPr>
          <p:cNvPr id="7" name="Rectangle 6"/>
          <p:cNvSpPr/>
          <p:nvPr/>
        </p:nvSpPr>
        <p:spPr>
          <a:xfrm>
            <a:off x="5562600" y="685800"/>
            <a:ext cx="1295400" cy="76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3600" b="1" dirty="0" smtClean="0">
                <a:solidFill>
                  <a:schemeClr val="tx1"/>
                </a:solidFill>
                <a:effectLst>
                  <a:outerShdw blurRad="38100" dist="38100" dir="2700000" algn="tl">
                    <a:srgbClr val="000000">
                      <a:alpha val="43137"/>
                    </a:srgbClr>
                  </a:outerShdw>
                </a:effectLst>
              </a:rPr>
              <a:t>References</a:t>
            </a:r>
          </a:p>
        </p:txBody>
      </p:sp>
      <p:sp>
        <p:nvSpPr>
          <p:cNvPr id="12291" name="Rectangle 3"/>
          <p:cNvSpPr>
            <a:spLocks noGrp="1" noChangeArrowheads="1"/>
          </p:cNvSpPr>
          <p:nvPr>
            <p:ph type="body" idx="1"/>
          </p:nvPr>
        </p:nvSpPr>
        <p:spPr>
          <a:xfrm>
            <a:off x="244475" y="1219200"/>
            <a:ext cx="8697913" cy="5943600"/>
          </a:xfrm>
        </p:spPr>
        <p:txBody>
          <a:bodyPr/>
          <a:lstStyle/>
          <a:p>
            <a:pPr>
              <a:buNone/>
            </a:pPr>
            <a:r>
              <a:rPr lang="en-US" sz="2800" b="1" dirty="0" smtClean="0"/>
              <a:t>	</a:t>
            </a:r>
            <a:r>
              <a:rPr lang="en-US" sz="2400" b="1" dirty="0" err="1" smtClean="0"/>
              <a:t>Abou-Ela</a:t>
            </a:r>
            <a:r>
              <a:rPr lang="en-US" sz="2400" b="1" dirty="0" smtClean="0"/>
              <a:t>, B </a:t>
            </a:r>
            <a:r>
              <a:rPr lang="en-US" sz="2400" dirty="0" smtClean="0"/>
              <a:t>(2012) </a:t>
            </a:r>
            <a:r>
              <a:rPr lang="en-US" sz="2400" i="1" dirty="0" smtClean="0"/>
              <a:t>UAE Qualifications Framework</a:t>
            </a:r>
            <a:r>
              <a:rPr lang="en-US" sz="2400" dirty="0" smtClean="0"/>
              <a:t>.  Presentation delivered September 2012.</a:t>
            </a:r>
            <a:r>
              <a:rPr lang="en-US" sz="2400" b="1" dirty="0" smtClean="0"/>
              <a:t>	</a:t>
            </a:r>
          </a:p>
          <a:p>
            <a:pPr>
              <a:buNone/>
            </a:pPr>
            <a:r>
              <a:rPr lang="en-US" sz="2800" b="1" dirty="0" smtClean="0"/>
              <a:t>	</a:t>
            </a:r>
            <a:r>
              <a:rPr lang="en-US" sz="2400" b="1" dirty="0" smtClean="0"/>
              <a:t>Allais, S</a:t>
            </a:r>
            <a:r>
              <a:rPr lang="en-US" sz="2400" dirty="0" smtClean="0"/>
              <a:t>. (2010), The implementation and impact of National Qualifications Frameworks: Report of a study in 16 countries. International Labour Organisation: Geneva. </a:t>
            </a:r>
          </a:p>
          <a:p>
            <a:pPr>
              <a:lnSpc>
                <a:spcPct val="95000"/>
              </a:lnSpc>
              <a:spcBef>
                <a:spcPct val="35000"/>
              </a:spcBef>
              <a:buNone/>
            </a:pPr>
            <a:r>
              <a:rPr lang="en-US" sz="2400" b="1" dirty="0" smtClean="0"/>
              <a:t>	 Ministry of Education/World Bank</a:t>
            </a:r>
            <a:r>
              <a:rPr lang="en-US" sz="2400" dirty="0" smtClean="0"/>
              <a:t> (2012) </a:t>
            </a:r>
            <a:r>
              <a:rPr lang="en-US" sz="2400" i="1" dirty="0" smtClean="0"/>
              <a:t>Education in Oman: the Drive for Quality</a:t>
            </a:r>
            <a:r>
              <a:rPr lang="en-US" sz="2400" dirty="0" smtClean="0"/>
              <a:t> </a:t>
            </a:r>
          </a:p>
          <a:p>
            <a:pPr eaLnBrk="1" hangingPunct="1">
              <a:lnSpc>
                <a:spcPct val="95000"/>
              </a:lnSpc>
              <a:spcBef>
                <a:spcPct val="35000"/>
              </a:spcBef>
              <a:buNone/>
            </a:pPr>
            <a:r>
              <a:rPr lang="en-US" sz="2400" b="1" dirty="0" smtClean="0"/>
              <a:t>	Tuck, R.</a:t>
            </a:r>
            <a:r>
              <a:rPr lang="en-US" sz="2400" dirty="0" smtClean="0"/>
              <a:t> (2007), </a:t>
            </a:r>
            <a:r>
              <a:rPr lang="en-US" sz="2400" i="1" dirty="0" smtClean="0"/>
              <a:t>An Introductory Guide to National Qualifications Frameworks: Conceptual and Practical Issues for Policy Makers. </a:t>
            </a:r>
            <a:r>
              <a:rPr lang="en-US" sz="2400" dirty="0" smtClean="0"/>
              <a:t>International Labour Organisation: Geneva. </a:t>
            </a:r>
          </a:p>
        </p:txBody>
      </p:sp>
      <p:sp>
        <p:nvSpPr>
          <p:cNvPr id="4" name="Slide Number Placeholder 3"/>
          <p:cNvSpPr>
            <a:spLocks noGrp="1"/>
          </p:cNvSpPr>
          <p:nvPr>
            <p:ph type="sldNum" sz="quarter" idx="12"/>
          </p:nvPr>
        </p:nvSpPr>
        <p:spPr/>
        <p:txBody>
          <a:bodyPr/>
          <a:lstStyle/>
          <a:p>
            <a:fld id="{046F634D-0A80-4E5C-9CDD-C49B030E4B04}" type="slidenum">
              <a:rPr lang="en-GB" smtClean="0"/>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p:txBody>
          <a:bodyPr/>
          <a:lstStyle/>
          <a:p>
            <a:r>
              <a:rPr lang="en-US" smtClean="0"/>
              <a:t> </a:t>
            </a:r>
            <a:endParaRPr lang="en-GB" smtClean="0"/>
          </a:p>
        </p:txBody>
      </p:sp>
      <p:sp>
        <p:nvSpPr>
          <p:cNvPr id="109571" name="Rectangle 3"/>
          <p:cNvSpPr>
            <a:spLocks noGrp="1" noChangeArrowheads="1"/>
          </p:cNvSpPr>
          <p:nvPr>
            <p:ph type="body" idx="4294967295"/>
          </p:nvPr>
        </p:nvSpPr>
        <p:spPr/>
        <p:txBody>
          <a:bodyPr/>
          <a:lstStyle/>
          <a:p>
            <a:pPr>
              <a:buFontTx/>
              <a:buNone/>
              <a:defRPr/>
            </a:pPr>
            <a:endParaRPr lang="en-US" smtClean="0">
              <a:effectLst>
                <a:outerShdw blurRad="38100" dist="38100" dir="2700000" algn="tl">
                  <a:srgbClr val="C0C0C0"/>
                </a:outerShdw>
              </a:effectLst>
            </a:endParaRPr>
          </a:p>
          <a:p>
            <a:pPr>
              <a:buFontTx/>
              <a:buNone/>
              <a:defRPr/>
            </a:pPr>
            <a:endParaRPr lang="en-US" smtClean="0">
              <a:effectLst>
                <a:outerShdw blurRad="38100" dist="38100" dir="2700000" algn="tl">
                  <a:srgbClr val="C0C0C0"/>
                </a:outerShdw>
              </a:effectLst>
            </a:endParaRPr>
          </a:p>
          <a:p>
            <a:pPr>
              <a:buFontTx/>
              <a:buNone/>
              <a:defRPr/>
            </a:pPr>
            <a:endParaRPr lang="en-US" smtClean="0">
              <a:effectLst>
                <a:outerShdw blurRad="38100" dist="38100" dir="2700000" algn="tl">
                  <a:srgbClr val="C0C0C0"/>
                </a:outerShdw>
              </a:effectLst>
            </a:endParaRPr>
          </a:p>
          <a:p>
            <a:pPr>
              <a:buFontTx/>
              <a:buNone/>
              <a:defRPr/>
            </a:pPr>
            <a:endParaRPr lang="en-US" smtClean="0">
              <a:effectLst>
                <a:outerShdw blurRad="38100" dist="38100" dir="2700000" algn="tl">
                  <a:srgbClr val="C0C0C0"/>
                </a:outerShdw>
              </a:effectLst>
            </a:endParaRPr>
          </a:p>
          <a:p>
            <a:pPr>
              <a:buFontTx/>
              <a:buNone/>
              <a:defRPr/>
            </a:pPr>
            <a:endParaRPr lang="en-US" smtClean="0">
              <a:effectLst>
                <a:outerShdw blurRad="38100" dist="38100" dir="2700000" algn="tl">
                  <a:srgbClr val="C0C0C0"/>
                </a:outerShdw>
              </a:effectLst>
            </a:endParaRPr>
          </a:p>
          <a:p>
            <a:pPr>
              <a:buFontTx/>
              <a:buNone/>
              <a:defRPr/>
            </a:pPr>
            <a:endParaRPr lang="en-US" smtClean="0">
              <a:effectLst>
                <a:outerShdw blurRad="38100" dist="38100" dir="2700000" algn="tl">
                  <a:srgbClr val="C0C0C0"/>
                </a:outerShdw>
              </a:effectLst>
            </a:endParaRPr>
          </a:p>
          <a:p>
            <a:pPr algn="ctr">
              <a:buFontTx/>
              <a:buNone/>
              <a:defRPr/>
            </a:pPr>
            <a:r>
              <a:rPr lang="en-US" sz="4000" smtClean="0">
                <a:solidFill>
                  <a:srgbClr val="CC0000"/>
                </a:solidFill>
                <a:effectLst>
                  <a:outerShdw blurRad="38100" dist="38100" dir="2700000" algn="tl">
                    <a:srgbClr val="C0C0C0"/>
                  </a:outerShdw>
                </a:effectLst>
              </a:rPr>
              <a:t>www.oaaa.gov.om</a:t>
            </a:r>
            <a:endParaRPr lang="en-GB" sz="4000" smtClean="0">
              <a:solidFill>
                <a:srgbClr val="CC0000"/>
              </a:solidFill>
              <a:effectLst>
                <a:outerShdw blurRad="38100" dist="38100" dir="2700000" algn="tl">
                  <a:srgbClr val="C0C0C0"/>
                </a:outerShdw>
              </a:effectLst>
            </a:endParaRPr>
          </a:p>
        </p:txBody>
      </p:sp>
      <p:sp>
        <p:nvSpPr>
          <p:cNvPr id="20481" name="Rectangle 2"/>
          <p:cNvSpPr>
            <a:spLocks noChangeArrowheads="1"/>
          </p:cNvSpPr>
          <p:nvPr/>
        </p:nvSpPr>
        <p:spPr bwMode="auto">
          <a:xfrm>
            <a:off x="0" y="4637088"/>
            <a:ext cx="9144000" cy="1825625"/>
          </a:xfrm>
          <a:prstGeom prst="rect">
            <a:avLst/>
          </a:prstGeom>
          <a:noFill/>
          <a:ln w="9525">
            <a:noFill/>
            <a:miter lim="800000"/>
            <a:headEnd/>
            <a:tailEnd/>
          </a:ln>
        </p:spPr>
        <p:txBody>
          <a:bodyPr anchor="ctr"/>
          <a:lstStyle/>
          <a:p>
            <a:pPr marL="838200" indent="-838200" algn="ctr">
              <a:defRPr/>
            </a:pPr>
            <a:endParaRPr lang="en-GB" sz="4000" b="1">
              <a:solidFill>
                <a:srgbClr val="FF0000"/>
              </a:solidFill>
              <a:effectLst>
                <a:outerShdw blurRad="38100" dist="38100" dir="2700000" algn="tl">
                  <a:srgbClr val="C0C0C0"/>
                </a:outerShdw>
              </a:effectLst>
            </a:endParaRPr>
          </a:p>
        </p:txBody>
      </p:sp>
      <p:sp>
        <p:nvSpPr>
          <p:cNvPr id="6" name="Slide Number Placeholder 5"/>
          <p:cNvSpPr>
            <a:spLocks noGrp="1"/>
          </p:cNvSpPr>
          <p:nvPr>
            <p:ph type="sldNum" sz="quarter" idx="12"/>
          </p:nvPr>
        </p:nvSpPr>
        <p:spPr/>
        <p:txBody>
          <a:bodyPr/>
          <a:lstStyle/>
          <a:p>
            <a:fld id="{2A5158CA-6E9B-492E-9F20-46C75E7F5C64}" type="slidenum">
              <a:rPr lang="en-GB" smtClean="0"/>
              <a:pPr/>
              <a:t>39</a:t>
            </a:fld>
            <a:endParaRPr lang="en-GB"/>
          </a:p>
        </p:txBody>
      </p:sp>
      <p:pic>
        <p:nvPicPr>
          <p:cNvPr id="3074" name="Picture 2" descr="C:\Users\T.Goodliffe.ACCREDITATION\AppData\Local\Microsoft\Windows\Temporary Internet Files\Content.Outlook\Z3K28RUX\IMG_3237.JPG"/>
          <p:cNvPicPr>
            <a:picLocks noChangeAspect="1" noChangeArrowheads="1"/>
          </p:cNvPicPr>
          <p:nvPr/>
        </p:nvPicPr>
        <p:blipFill>
          <a:blip r:embed="rId2" cstate="print"/>
          <a:srcRect/>
          <a:stretch>
            <a:fillRect/>
          </a:stretch>
        </p:blipFill>
        <p:spPr bwMode="auto">
          <a:xfrm>
            <a:off x="1143000" y="1219200"/>
            <a:ext cx="6858000" cy="38126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152400"/>
            <a:ext cx="9144000" cy="808038"/>
          </a:xfrm>
        </p:spPr>
        <p:txBody>
          <a:bodyPr/>
          <a:lstStyle/>
          <a:p>
            <a:pPr eaLnBrk="1" hangingPunct="1"/>
            <a:r>
              <a:rPr lang="en-US" sz="4000" b="1" dirty="0" smtClean="0">
                <a:solidFill>
                  <a:schemeClr val="tx1"/>
                </a:solidFill>
                <a:effectLst>
                  <a:outerShdw blurRad="38100" dist="38100" dir="2700000" algn="tl">
                    <a:srgbClr val="000000">
                      <a:alpha val="43137"/>
                    </a:srgbClr>
                  </a:outerShdw>
                </a:effectLst>
              </a:rPr>
              <a:t>1. Meeting objectives</a:t>
            </a:r>
          </a:p>
        </p:txBody>
      </p:sp>
      <p:sp>
        <p:nvSpPr>
          <p:cNvPr id="12291" name="Rectangle 3"/>
          <p:cNvSpPr>
            <a:spLocks noGrp="1" noChangeArrowheads="1"/>
          </p:cNvSpPr>
          <p:nvPr>
            <p:ph type="body" idx="1"/>
          </p:nvPr>
        </p:nvSpPr>
        <p:spPr>
          <a:xfrm>
            <a:off x="244475" y="1219200"/>
            <a:ext cx="8697913" cy="5943600"/>
          </a:xfrm>
        </p:spPr>
        <p:txBody>
          <a:bodyPr/>
          <a:lstStyle/>
          <a:p>
            <a:pPr eaLnBrk="1" hangingPunct="1">
              <a:lnSpc>
                <a:spcPct val="95000"/>
              </a:lnSpc>
              <a:spcBef>
                <a:spcPct val="35000"/>
              </a:spcBef>
            </a:pPr>
            <a:r>
              <a:rPr lang="en-US" sz="2800" dirty="0" smtClean="0"/>
              <a:t>To introduce members of the Oversight Committee</a:t>
            </a:r>
          </a:p>
          <a:p>
            <a:pPr eaLnBrk="1" hangingPunct="1">
              <a:lnSpc>
                <a:spcPct val="95000"/>
              </a:lnSpc>
              <a:spcBef>
                <a:spcPct val="35000"/>
              </a:spcBef>
            </a:pPr>
            <a:r>
              <a:rPr lang="en-US" sz="2800" dirty="0" smtClean="0"/>
              <a:t>To clarify the role and terms of reference of the Oversight Committee</a:t>
            </a:r>
          </a:p>
          <a:p>
            <a:pPr eaLnBrk="1" hangingPunct="1">
              <a:lnSpc>
                <a:spcPct val="95000"/>
              </a:lnSpc>
              <a:spcBef>
                <a:spcPct val="35000"/>
              </a:spcBef>
            </a:pPr>
            <a:r>
              <a:rPr lang="en-US" sz="2800" dirty="0" smtClean="0"/>
              <a:t>To inform Committee members of the background to the OQF project</a:t>
            </a:r>
          </a:p>
          <a:p>
            <a:pPr eaLnBrk="1" hangingPunct="1">
              <a:lnSpc>
                <a:spcPct val="95000"/>
              </a:lnSpc>
              <a:spcBef>
                <a:spcPct val="35000"/>
              </a:spcBef>
            </a:pPr>
            <a:r>
              <a:rPr lang="en-US" sz="2800" dirty="0" smtClean="0"/>
              <a:t>To develop an understanding of the OQF development process through a regional agency’s experience</a:t>
            </a:r>
          </a:p>
          <a:p>
            <a:pPr eaLnBrk="1" hangingPunct="1">
              <a:lnSpc>
                <a:spcPct val="95000"/>
              </a:lnSpc>
              <a:spcBef>
                <a:spcPct val="35000"/>
              </a:spcBef>
            </a:pPr>
            <a:r>
              <a:rPr lang="en-US" sz="2800" dirty="0" smtClean="0"/>
              <a:t>To consider the draft proposal with the external partner</a:t>
            </a:r>
          </a:p>
        </p:txBody>
      </p:sp>
      <p:sp>
        <p:nvSpPr>
          <p:cNvPr id="4" name="Slide Number Placeholder 3"/>
          <p:cNvSpPr>
            <a:spLocks noGrp="1"/>
          </p:cNvSpPr>
          <p:nvPr>
            <p:ph type="sldNum" sz="quarter" idx="12"/>
          </p:nvPr>
        </p:nvSpPr>
        <p:spPr/>
        <p:txBody>
          <a:bodyPr/>
          <a:lstStyle/>
          <a:p>
            <a:fld id="{046F634D-0A80-4E5C-9CDD-C49B030E4B04}" type="slidenum">
              <a:rPr lang="en-GB" smtClean="0"/>
              <a:pPr/>
              <a:t>4</a:t>
            </a:fld>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5158CA-6E9B-492E-9F20-46C75E7F5C64}" type="slidenum">
              <a:rPr lang="en-GB" smtClean="0"/>
              <a:pPr/>
              <a:t>5</a:t>
            </a:fld>
            <a:endParaRPr lang="en-GB"/>
          </a:p>
        </p:txBody>
      </p:sp>
      <p:sp>
        <p:nvSpPr>
          <p:cNvPr id="3" name="TextBox 2"/>
          <p:cNvSpPr txBox="1"/>
          <p:nvPr/>
        </p:nvSpPr>
        <p:spPr>
          <a:xfrm>
            <a:off x="1066800" y="2209800"/>
            <a:ext cx="7010400" cy="707886"/>
          </a:xfrm>
          <a:prstGeom prst="rect">
            <a:avLst/>
          </a:prstGeom>
          <a:noFill/>
        </p:spPr>
        <p:txBody>
          <a:bodyPr wrap="square" rtlCol="0">
            <a:spAutoFit/>
          </a:bodyPr>
          <a:lstStyle/>
          <a:p>
            <a:r>
              <a:rPr lang="en-US" sz="4000" b="1" dirty="0" smtClean="0"/>
              <a:t>2. </a:t>
            </a:r>
            <a:r>
              <a:rPr lang="en-US" sz="4000" dirty="0" smtClean="0"/>
              <a:t>	</a:t>
            </a:r>
            <a:r>
              <a:rPr lang="en-US" sz="4000" b="1" dirty="0" smtClean="0">
                <a:effectLst>
                  <a:outerShdw blurRad="38100" dist="38100" dir="2700000" algn="tl">
                    <a:srgbClr val="000000">
                      <a:alpha val="43137"/>
                    </a:srgbClr>
                  </a:outerShdw>
                </a:effectLst>
              </a:rPr>
              <a:t>About the OAAA</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6" descr="manual image 1"/>
          <p:cNvPicPr>
            <a:picLocks noChangeAspect="1" noChangeArrowheads="1"/>
          </p:cNvPicPr>
          <p:nvPr/>
        </p:nvPicPr>
        <p:blipFill>
          <a:blip r:embed="rId3" cstate="print">
            <a:lum bright="70000" contrast="-70000"/>
            <a:grayscl/>
          </a:blip>
          <a:srcRect r="64510"/>
          <a:stretch>
            <a:fillRect/>
          </a:stretch>
        </p:blipFill>
        <p:spPr bwMode="auto">
          <a:xfrm>
            <a:off x="0" y="0"/>
            <a:ext cx="1828800" cy="6858000"/>
          </a:xfrm>
          <a:prstGeom prst="rect">
            <a:avLst/>
          </a:prstGeom>
          <a:noFill/>
          <a:ln w="9525">
            <a:noFill/>
            <a:miter lim="800000"/>
            <a:headEnd/>
            <a:tailEnd/>
          </a:ln>
        </p:spPr>
      </p:pic>
      <p:sp>
        <p:nvSpPr>
          <p:cNvPr id="28673" name="Text Box 2"/>
          <p:cNvSpPr txBox="1">
            <a:spLocks noChangeArrowheads="1"/>
          </p:cNvSpPr>
          <p:nvPr/>
        </p:nvSpPr>
        <p:spPr bwMode="auto">
          <a:xfrm>
            <a:off x="0" y="152400"/>
            <a:ext cx="9144000" cy="701675"/>
          </a:xfrm>
          <a:prstGeom prst="rect">
            <a:avLst/>
          </a:prstGeom>
          <a:noFill/>
          <a:ln w="9525">
            <a:noFill/>
            <a:miter lim="800000"/>
            <a:headEnd/>
            <a:tailEnd/>
          </a:ln>
        </p:spPr>
        <p:txBody>
          <a:bodyPr>
            <a:spAutoFit/>
          </a:bodyPr>
          <a:lstStyle/>
          <a:p>
            <a:pPr algn="ctr">
              <a:defRPr/>
            </a:pPr>
            <a:r>
              <a:rPr lang="en-US" sz="4000" b="1" dirty="0" smtClean="0">
                <a:effectLst>
                  <a:outerShdw blurRad="38100" dist="38100" dir="2700000" algn="tl">
                    <a:srgbClr val="C0C0C0"/>
                  </a:outerShdw>
                </a:effectLst>
                <a:latin typeface="Arial" pitchFamily="34" charset="0"/>
                <a:cs typeface="Arial" pitchFamily="34" charset="0"/>
              </a:rPr>
              <a:t> OAAA </a:t>
            </a:r>
            <a:r>
              <a:rPr lang="en-US" sz="4000" b="1" dirty="0">
                <a:effectLst>
                  <a:outerShdw blurRad="38100" dist="38100" dir="2700000" algn="tl">
                    <a:srgbClr val="C0C0C0"/>
                  </a:outerShdw>
                </a:effectLst>
                <a:latin typeface="Arial" pitchFamily="34" charset="0"/>
                <a:cs typeface="Arial" pitchFamily="34" charset="0"/>
              </a:rPr>
              <a:t>Vision and Mission</a:t>
            </a:r>
          </a:p>
        </p:txBody>
      </p:sp>
      <p:sp>
        <p:nvSpPr>
          <p:cNvPr id="12292" name="Rectangle 3"/>
          <p:cNvSpPr>
            <a:spLocks noChangeArrowheads="1"/>
          </p:cNvSpPr>
          <p:nvPr/>
        </p:nvSpPr>
        <p:spPr bwMode="auto">
          <a:xfrm>
            <a:off x="711200" y="1130300"/>
            <a:ext cx="7734300" cy="2209800"/>
          </a:xfrm>
          <a:prstGeom prst="rect">
            <a:avLst/>
          </a:prstGeom>
          <a:solidFill>
            <a:schemeClr val="accent1">
              <a:lumMod val="75000"/>
            </a:schemeClr>
          </a:solidFill>
          <a:ln w="9525">
            <a:solidFill>
              <a:schemeClr val="tx1"/>
            </a:solidFill>
            <a:miter lim="800000"/>
            <a:headEnd/>
            <a:tailEnd/>
          </a:ln>
        </p:spPr>
        <p:txBody>
          <a:bodyPr/>
          <a:lstStyle/>
          <a:p>
            <a:pPr marL="347663" indent="-347663" algn="ctr">
              <a:lnSpc>
                <a:spcPct val="95000"/>
              </a:lnSpc>
              <a:spcAft>
                <a:spcPct val="50000"/>
              </a:spcAft>
            </a:pPr>
            <a:r>
              <a:rPr lang="en-US" sz="2800" b="1" dirty="0">
                <a:latin typeface="Arial" pitchFamily="34" charset="0"/>
                <a:cs typeface="Arial" pitchFamily="34" charset="0"/>
              </a:rPr>
              <a:t>OAAA Vision</a:t>
            </a:r>
          </a:p>
          <a:p>
            <a:pPr marL="347663" indent="-347663" algn="ctr">
              <a:lnSpc>
                <a:spcPct val="95000"/>
              </a:lnSpc>
              <a:spcAft>
                <a:spcPct val="50000"/>
              </a:spcAft>
            </a:pPr>
            <a:r>
              <a:rPr lang="en-US" dirty="0">
                <a:latin typeface="Arial" pitchFamily="34" charset="0"/>
                <a:cs typeface="Arial" pitchFamily="34" charset="0"/>
              </a:rPr>
              <a:t>	</a:t>
            </a:r>
            <a:r>
              <a:rPr lang="en-US" sz="2400" b="1" dirty="0">
                <a:latin typeface="Arial" pitchFamily="34" charset="0"/>
                <a:cs typeface="Arial" pitchFamily="34" charset="0"/>
              </a:rPr>
              <a:t>OAAA aspires to be an internationally recognized authority for </a:t>
            </a:r>
            <a:r>
              <a:rPr lang="en-US" sz="2400" b="1" dirty="0" smtClean="0">
                <a:latin typeface="Arial" pitchFamily="34" charset="0"/>
                <a:cs typeface="Arial" pitchFamily="34" charset="0"/>
              </a:rPr>
              <a:t>the accreditation </a:t>
            </a:r>
            <a:r>
              <a:rPr lang="en-US" sz="2400" b="1" dirty="0">
                <a:latin typeface="Arial" pitchFamily="34" charset="0"/>
                <a:cs typeface="Arial" pitchFamily="34" charset="0"/>
              </a:rPr>
              <a:t>and promotion of quality in higher education in Oman.</a:t>
            </a:r>
          </a:p>
        </p:txBody>
      </p:sp>
      <p:grpSp>
        <p:nvGrpSpPr>
          <p:cNvPr id="2" name="Group 7"/>
          <p:cNvGrpSpPr>
            <a:grpSpLocks/>
          </p:cNvGrpSpPr>
          <p:nvPr/>
        </p:nvGrpSpPr>
        <p:grpSpPr bwMode="auto">
          <a:xfrm>
            <a:off x="261938" y="0"/>
            <a:ext cx="1090612" cy="1117600"/>
            <a:chOff x="342900" y="112712"/>
            <a:chExt cx="1090613" cy="1117144"/>
          </a:xfrm>
        </p:grpSpPr>
        <p:pic>
          <p:nvPicPr>
            <p:cNvPr id="12295" name="Picture 6"/>
            <p:cNvPicPr>
              <a:picLocks noChangeAspect="1" noChangeArrowheads="1"/>
            </p:cNvPicPr>
            <p:nvPr/>
          </p:nvPicPr>
          <p:blipFill>
            <a:blip r:embed="rId4" cstate="print"/>
            <a:srcRect/>
            <a:stretch>
              <a:fillRect/>
            </a:stretch>
          </p:blipFill>
          <p:spPr bwMode="auto">
            <a:xfrm>
              <a:off x="388031" y="112712"/>
              <a:ext cx="843543" cy="787173"/>
            </a:xfrm>
            <a:prstGeom prst="rect">
              <a:avLst/>
            </a:prstGeom>
            <a:noFill/>
            <a:ln w="9525">
              <a:noFill/>
              <a:miter lim="800000"/>
              <a:headEnd/>
              <a:tailEnd/>
            </a:ln>
          </p:spPr>
        </p:pic>
        <p:sp>
          <p:nvSpPr>
            <p:cNvPr id="10" name="Text Box 8"/>
            <p:cNvSpPr txBox="1">
              <a:spLocks noChangeArrowheads="1"/>
            </p:cNvSpPr>
            <p:nvPr/>
          </p:nvSpPr>
          <p:spPr bwMode="auto">
            <a:xfrm>
              <a:off x="342900" y="833143"/>
              <a:ext cx="1090613" cy="396713"/>
            </a:xfrm>
            <a:prstGeom prst="rect">
              <a:avLst/>
            </a:prstGeom>
            <a:noFill/>
            <a:ln w="9525">
              <a:noFill/>
              <a:miter lim="800000"/>
              <a:headEnd/>
              <a:tailEnd/>
            </a:ln>
            <a:effectLst/>
          </p:spPr>
          <p:txBody>
            <a:bodyPr>
              <a:spAutoFit/>
            </a:bodyPr>
            <a:lstStyle/>
            <a:p>
              <a:pPr>
                <a:spcBef>
                  <a:spcPct val="50000"/>
                </a:spcBef>
                <a:defRPr/>
              </a:pPr>
              <a:r>
                <a:rPr lang="en-US" sz="2000" dirty="0">
                  <a:effectLst>
                    <a:outerShdw blurRad="38100" dist="38100" dir="2700000" algn="tl">
                      <a:srgbClr val="C0C0C0"/>
                    </a:outerShdw>
                  </a:effectLst>
                </a:rPr>
                <a:t>OAAA</a:t>
              </a:r>
              <a:endParaRPr lang="en-GB" sz="2000" dirty="0">
                <a:effectLst>
                  <a:outerShdw blurRad="38100" dist="38100" dir="2700000" algn="tl">
                    <a:srgbClr val="C0C0C0"/>
                  </a:outerShdw>
                </a:effectLst>
              </a:endParaRPr>
            </a:p>
          </p:txBody>
        </p:sp>
      </p:grpSp>
      <p:sp>
        <p:nvSpPr>
          <p:cNvPr id="12294" name="Rectangle 3"/>
          <p:cNvSpPr>
            <a:spLocks noChangeArrowheads="1"/>
          </p:cNvSpPr>
          <p:nvPr/>
        </p:nvSpPr>
        <p:spPr bwMode="auto">
          <a:xfrm>
            <a:off x="711200" y="3543300"/>
            <a:ext cx="7747000" cy="2489200"/>
          </a:xfrm>
          <a:prstGeom prst="rect">
            <a:avLst/>
          </a:prstGeom>
          <a:solidFill>
            <a:schemeClr val="accent1">
              <a:lumMod val="25000"/>
            </a:schemeClr>
          </a:solidFill>
          <a:ln w="9525">
            <a:solidFill>
              <a:schemeClr val="tx1"/>
            </a:solidFill>
            <a:miter lim="800000"/>
            <a:headEnd/>
            <a:tailEnd/>
          </a:ln>
        </p:spPr>
        <p:txBody>
          <a:bodyPr/>
          <a:lstStyle/>
          <a:p>
            <a:pPr marL="63500" indent="-63500" algn="ctr">
              <a:lnSpc>
                <a:spcPct val="95000"/>
              </a:lnSpc>
              <a:spcAft>
                <a:spcPct val="50000"/>
              </a:spcAft>
            </a:pPr>
            <a:r>
              <a:rPr lang="en-US" sz="2800" b="1" dirty="0">
                <a:solidFill>
                  <a:schemeClr val="bg1"/>
                </a:solidFill>
                <a:latin typeface="Arial" pitchFamily="34" charset="0"/>
                <a:cs typeface="Arial" pitchFamily="34" charset="0"/>
              </a:rPr>
              <a:t>OAAA Mission</a:t>
            </a:r>
          </a:p>
          <a:p>
            <a:pPr marL="63500" indent="-63500" algn="ctr">
              <a:lnSpc>
                <a:spcPct val="95000"/>
              </a:lnSpc>
              <a:spcAft>
                <a:spcPct val="50000"/>
              </a:spcAft>
            </a:pPr>
            <a:r>
              <a:rPr lang="en-US" b="1"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To encourage and support the Omani higher education sector in meeting international standards; to maintain the national qualifications framework; and, through a transparent rigorous system of institutional and program accreditation, provide reliable information to the public and other stakeholders on the quality of higher education in Oman.</a:t>
            </a:r>
            <a:r>
              <a:rPr lang="en-US" sz="2000" dirty="0">
                <a:solidFill>
                  <a:schemeClr val="bg1"/>
                </a:solidFill>
                <a:latin typeface="Arial" pitchFamily="34" charset="0"/>
                <a:cs typeface="Arial" pitchFamily="34" charset="0"/>
              </a:rPr>
              <a:t> </a:t>
            </a:r>
          </a:p>
        </p:txBody>
      </p:sp>
      <p:sp>
        <p:nvSpPr>
          <p:cNvPr id="9" name="Rectangle 3"/>
          <p:cNvSpPr>
            <a:spLocks noChangeArrowheads="1"/>
          </p:cNvSpPr>
          <p:nvPr/>
        </p:nvSpPr>
        <p:spPr bwMode="auto">
          <a:xfrm>
            <a:off x="711200" y="3530600"/>
            <a:ext cx="7747000" cy="2489200"/>
          </a:xfrm>
          <a:prstGeom prst="rect">
            <a:avLst/>
          </a:prstGeom>
          <a:solidFill>
            <a:schemeClr val="accent1">
              <a:lumMod val="25000"/>
            </a:schemeClr>
          </a:solidFill>
          <a:ln w="9525">
            <a:solidFill>
              <a:schemeClr val="tx1"/>
            </a:solidFill>
            <a:miter lim="800000"/>
            <a:headEnd/>
            <a:tailEnd/>
          </a:ln>
        </p:spPr>
        <p:txBody>
          <a:bodyPr/>
          <a:lstStyle/>
          <a:p>
            <a:pPr marL="63500" indent="-63500" algn="ctr">
              <a:lnSpc>
                <a:spcPct val="95000"/>
              </a:lnSpc>
              <a:spcAft>
                <a:spcPct val="50000"/>
              </a:spcAft>
            </a:pPr>
            <a:r>
              <a:rPr lang="en-US" sz="2800" b="1" dirty="0">
                <a:solidFill>
                  <a:schemeClr val="bg1"/>
                </a:solidFill>
                <a:latin typeface="Arial" pitchFamily="34" charset="0"/>
                <a:cs typeface="Arial" pitchFamily="34" charset="0"/>
              </a:rPr>
              <a:t>OAAA Mission</a:t>
            </a:r>
          </a:p>
          <a:p>
            <a:pPr marL="63500" indent="-63500" algn="ctr">
              <a:lnSpc>
                <a:spcPct val="95000"/>
              </a:lnSpc>
              <a:spcAft>
                <a:spcPct val="50000"/>
              </a:spcAft>
            </a:pPr>
            <a:r>
              <a:rPr lang="en-US" b="1"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To encourage and support the Omani higher education sector in meeting international standards; </a:t>
            </a:r>
            <a:r>
              <a:rPr lang="en-US" sz="2000" b="1" dirty="0">
                <a:solidFill>
                  <a:srgbClr val="FF0000"/>
                </a:solidFill>
                <a:latin typeface="Arial" pitchFamily="34" charset="0"/>
                <a:cs typeface="Arial" pitchFamily="34" charset="0"/>
              </a:rPr>
              <a:t>to maintain the national qualifications framework</a:t>
            </a:r>
            <a:r>
              <a:rPr lang="en-US" sz="2000" b="1" dirty="0">
                <a:solidFill>
                  <a:schemeClr val="bg1"/>
                </a:solidFill>
                <a:latin typeface="Arial" pitchFamily="34" charset="0"/>
                <a:cs typeface="Arial" pitchFamily="34" charset="0"/>
              </a:rPr>
              <a:t>; and, through a transparent rigorous system of institutional and program accreditation, provide reliable information to the public and other stakeholders on the quality of higher education in Oman.</a:t>
            </a:r>
            <a:r>
              <a:rPr lang="en-US" sz="2000" dirty="0">
                <a:solidFill>
                  <a:schemeClr val="bg1"/>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5158CA-6E9B-492E-9F20-46C75E7F5C64}" type="slidenum">
              <a:rPr lang="en-GB" smtClean="0"/>
              <a:pPr/>
              <a:t>7</a:t>
            </a:fld>
            <a:endParaRPr lang="en-GB"/>
          </a:p>
        </p:txBody>
      </p:sp>
      <p:pic>
        <p:nvPicPr>
          <p:cNvPr id="1026" name="Picture 2"/>
          <p:cNvPicPr>
            <a:picLocks noChangeAspect="1" noChangeArrowheads="1"/>
          </p:cNvPicPr>
          <p:nvPr/>
        </p:nvPicPr>
        <p:blipFill>
          <a:blip r:embed="rId2" cstate="print"/>
          <a:srcRect/>
          <a:stretch>
            <a:fillRect/>
          </a:stretch>
        </p:blipFill>
        <p:spPr bwMode="auto">
          <a:xfrm>
            <a:off x="1647265" y="1298787"/>
            <a:ext cx="6349253" cy="4797213"/>
          </a:xfrm>
          <a:prstGeom prst="rect">
            <a:avLst/>
          </a:prstGeom>
          <a:noFill/>
          <a:ln w="9525">
            <a:noFill/>
            <a:miter lim="800000"/>
            <a:headEnd/>
            <a:tailEnd/>
          </a:ln>
        </p:spPr>
      </p:pic>
      <p:sp>
        <p:nvSpPr>
          <p:cNvPr id="4" name="Text Box 2"/>
          <p:cNvSpPr txBox="1">
            <a:spLocks noChangeArrowheads="1"/>
          </p:cNvSpPr>
          <p:nvPr/>
        </p:nvSpPr>
        <p:spPr bwMode="auto">
          <a:xfrm>
            <a:off x="0" y="152400"/>
            <a:ext cx="9144000" cy="701675"/>
          </a:xfrm>
          <a:prstGeom prst="rect">
            <a:avLst/>
          </a:prstGeom>
          <a:noFill/>
          <a:ln w="9525">
            <a:noFill/>
            <a:miter lim="800000"/>
            <a:headEnd/>
            <a:tailEnd/>
          </a:ln>
        </p:spPr>
        <p:txBody>
          <a:bodyPr>
            <a:spAutoFit/>
          </a:bodyPr>
          <a:lstStyle/>
          <a:p>
            <a:pPr algn="ctr">
              <a:defRPr/>
            </a:pPr>
            <a:r>
              <a:rPr lang="en-US" sz="4000" b="1" dirty="0" smtClean="0">
                <a:effectLst>
                  <a:outerShdw blurRad="38100" dist="38100" dir="2700000" algn="tl">
                    <a:srgbClr val="C0C0C0"/>
                  </a:outerShdw>
                </a:effectLst>
                <a:latin typeface="Arial" pitchFamily="34" charset="0"/>
                <a:cs typeface="Arial" pitchFamily="34" charset="0"/>
              </a:rPr>
              <a:t> </a:t>
            </a:r>
            <a:r>
              <a:rPr lang="en-US" sz="3600" b="1" dirty="0" smtClean="0">
                <a:effectLst>
                  <a:outerShdw blurRad="38100" dist="38100" dir="2700000" algn="tl">
                    <a:srgbClr val="C0C0C0"/>
                  </a:outerShdw>
                </a:effectLst>
                <a:latin typeface="Arial" pitchFamily="34" charset="0"/>
                <a:cs typeface="Arial" pitchFamily="34" charset="0"/>
              </a:rPr>
              <a:t>OAAA </a:t>
            </a:r>
            <a:r>
              <a:rPr lang="en-US" sz="3600" b="1" dirty="0" smtClean="0">
                <a:effectLst>
                  <a:outerShdw blurRad="38100" dist="38100" dir="2700000" algn="tl">
                    <a:srgbClr val="C0C0C0"/>
                  </a:outerShdw>
                </a:effectLst>
                <a:latin typeface="Arial" pitchFamily="34" charset="0"/>
                <a:cs typeface="Arial" pitchFamily="34" charset="0"/>
              </a:rPr>
              <a:t>Administrative Divisions</a:t>
            </a:r>
            <a:endParaRPr lang="en-US" sz="3600" b="1" dirty="0">
              <a:effectLst>
                <a:outerShdw blurRad="38100" dist="38100" dir="2700000" algn="tl">
                  <a:srgbClr val="C0C0C0"/>
                </a:outerShdw>
              </a:effectLst>
              <a:latin typeface="Arial" pitchFamily="34" charset="0"/>
              <a:cs typeface="Arial" pitchFamily="34" charset="0"/>
            </a:endParaRPr>
          </a:p>
        </p:txBody>
      </p:sp>
      <p:sp>
        <p:nvSpPr>
          <p:cNvPr id="5" name="TextBox 4"/>
          <p:cNvSpPr txBox="1"/>
          <p:nvPr/>
        </p:nvSpPr>
        <p:spPr>
          <a:xfrm>
            <a:off x="990600" y="2895600"/>
            <a:ext cx="7620000" cy="3416320"/>
          </a:xfrm>
          <a:prstGeom prst="rect">
            <a:avLst/>
          </a:prstGeom>
          <a:noFill/>
          <a:ln w="9525">
            <a:solidFill>
              <a:schemeClr val="tx1"/>
            </a:solidFill>
            <a:prstDash val="dash"/>
          </a:ln>
        </p:spPr>
        <p:txBody>
          <a:bodyPr wrap="square" rtlCol="0">
            <a:spAutoFit/>
          </a:bodyPr>
          <a:lstStyle/>
          <a:p>
            <a:r>
              <a:rPr lang="en-US" dirty="0" smtClean="0"/>
              <a:t>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1066800" y="2971800"/>
            <a:ext cx="2667000" cy="369332"/>
          </a:xfrm>
          <a:prstGeom prst="rect">
            <a:avLst/>
          </a:prstGeom>
          <a:noFill/>
        </p:spPr>
        <p:txBody>
          <a:bodyPr wrap="square" rtlCol="0">
            <a:spAutoFit/>
          </a:bodyPr>
          <a:lstStyle/>
          <a:p>
            <a:r>
              <a:rPr lang="en-US" i="1" dirty="0" smtClean="0"/>
              <a:t>OAAA Executive Office</a:t>
            </a:r>
            <a:endParaRPr 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5158CA-6E9B-492E-9F20-46C75E7F5C64}" type="slidenum">
              <a:rPr lang="en-GB" smtClean="0"/>
              <a:pPr/>
              <a:t>8</a:t>
            </a:fld>
            <a:endParaRPr lang="en-GB"/>
          </a:p>
        </p:txBody>
      </p:sp>
      <p:pic>
        <p:nvPicPr>
          <p:cNvPr id="2050" name="Picture 2" descr="H:\Accreditation Board\90 Images\A Day 12 Dec 2013\IMG_2454.JPG"/>
          <p:cNvPicPr>
            <a:picLocks noChangeAspect="1" noChangeArrowheads="1"/>
          </p:cNvPicPr>
          <p:nvPr/>
        </p:nvPicPr>
        <p:blipFill>
          <a:blip r:embed="rId2" cstate="print"/>
          <a:srcRect/>
          <a:stretch>
            <a:fillRect/>
          </a:stretch>
        </p:blipFill>
        <p:spPr bwMode="auto">
          <a:xfrm>
            <a:off x="-884464" y="0"/>
            <a:ext cx="10409464" cy="6858000"/>
          </a:xfrm>
          <a:prstGeom prst="rect">
            <a:avLst/>
          </a:prstGeom>
          <a:noFill/>
        </p:spPr>
      </p:pic>
      <p:sp>
        <p:nvSpPr>
          <p:cNvPr id="4" name="TextBox 3"/>
          <p:cNvSpPr txBox="1"/>
          <p:nvPr/>
        </p:nvSpPr>
        <p:spPr>
          <a:xfrm>
            <a:off x="1371600" y="5715000"/>
            <a:ext cx="2438400" cy="400110"/>
          </a:xfrm>
          <a:prstGeom prst="rect">
            <a:avLst/>
          </a:prstGeom>
          <a:solidFill>
            <a:schemeClr val="tx1">
              <a:lumMod val="75000"/>
              <a:lumOff val="25000"/>
            </a:schemeClr>
          </a:solidFill>
        </p:spPr>
        <p:txBody>
          <a:bodyPr wrap="square" rtlCol="0">
            <a:spAutoFit/>
          </a:bodyPr>
          <a:lstStyle/>
          <a:p>
            <a:r>
              <a:rPr lang="en-US" sz="2000" b="1" dirty="0" smtClean="0">
                <a:solidFill>
                  <a:schemeClr val="bg1"/>
                </a:solidFill>
              </a:rPr>
              <a:t>OAAA Staff 2013</a:t>
            </a:r>
            <a:endParaRPr lang="en-US" sz="20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A5158CA-6E9B-492E-9F20-46C75E7F5C64}" type="slidenum">
              <a:rPr lang="en-GB" smtClean="0"/>
              <a:pPr/>
              <a:t>9</a:t>
            </a:fld>
            <a:endParaRPr lang="en-GB"/>
          </a:p>
        </p:txBody>
      </p:sp>
      <p:sp>
        <p:nvSpPr>
          <p:cNvPr id="3" name="TextBox 2"/>
          <p:cNvSpPr txBox="1"/>
          <p:nvPr/>
        </p:nvSpPr>
        <p:spPr>
          <a:xfrm>
            <a:off x="1066800" y="2209800"/>
            <a:ext cx="7010400" cy="1323439"/>
          </a:xfrm>
          <a:prstGeom prst="rect">
            <a:avLst/>
          </a:prstGeom>
          <a:noFill/>
        </p:spPr>
        <p:txBody>
          <a:bodyPr wrap="square" rtlCol="0">
            <a:spAutoFit/>
          </a:bodyPr>
          <a:lstStyle/>
          <a:p>
            <a:r>
              <a:rPr lang="en-US" sz="4000" b="1" dirty="0" smtClean="0"/>
              <a:t>3. </a:t>
            </a:r>
            <a:r>
              <a:rPr lang="en-US" sz="4000" dirty="0" smtClean="0"/>
              <a:t>	</a:t>
            </a:r>
            <a:r>
              <a:rPr lang="en-US" sz="4000" b="1" dirty="0" smtClean="0">
                <a:effectLst>
                  <a:outerShdw blurRad="38100" dist="38100" dir="2700000" algn="tl">
                    <a:srgbClr val="000000">
                      <a:alpha val="43137"/>
                    </a:srgbClr>
                  </a:outerShdw>
                </a:effectLst>
              </a:rPr>
              <a:t>What is a Qualifications 	Framework?</a:t>
            </a:r>
            <a:endParaRPr lang="en-US" sz="4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2629</TotalTime>
  <Words>1132</Words>
  <Application>Microsoft Office PowerPoint</Application>
  <PresentationFormat>On-screen Show (4:3)</PresentationFormat>
  <Paragraphs>336</Paragraphs>
  <Slides>39</Slides>
  <Notes>2</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Default Design</vt:lpstr>
      <vt:lpstr>Custom Design</vt:lpstr>
      <vt:lpstr>  Oman Academic Accreditation  Authority (OAAA)   Oman Qualifications Framework Project  OQF Oversight Committee  25 June 2014 </vt:lpstr>
      <vt:lpstr>Outline</vt:lpstr>
      <vt:lpstr>Abbreviations</vt:lpstr>
      <vt:lpstr>1. Meeting objectives</vt:lpstr>
      <vt:lpstr>Slide 5</vt:lpstr>
      <vt:lpstr>Slide 6</vt:lpstr>
      <vt:lpstr>Slide 7</vt:lpstr>
      <vt:lpstr>Slide 8</vt:lpstr>
      <vt:lpstr>Slide 9</vt:lpstr>
      <vt:lpstr>What is a  Qualifications Framework?</vt:lpstr>
      <vt:lpstr>Growth in NQFs</vt:lpstr>
      <vt:lpstr>Slide 12</vt:lpstr>
      <vt:lpstr>Slide 13</vt:lpstr>
      <vt:lpstr>Slide 14</vt:lpstr>
      <vt:lpstr>Slide 15</vt:lpstr>
      <vt:lpstr>Why is a Qualifications Framework useful?</vt:lpstr>
      <vt:lpstr>Why is a Qualifications Framework useful?</vt:lpstr>
      <vt:lpstr>Why is a Qualifications Framework useful?</vt:lpstr>
      <vt:lpstr>Slide 19</vt:lpstr>
      <vt:lpstr>Oman Qualifications Framework</vt:lpstr>
      <vt:lpstr>Oman Qualifications Framework</vt:lpstr>
      <vt:lpstr>Slide 22</vt:lpstr>
      <vt:lpstr>Slide 23</vt:lpstr>
      <vt:lpstr>Current project</vt:lpstr>
      <vt:lpstr>Project objectives</vt:lpstr>
      <vt:lpstr>         </vt:lpstr>
      <vt:lpstr>Role of the OAAA</vt:lpstr>
      <vt:lpstr>         </vt:lpstr>
      <vt:lpstr>Role of OQF Oversight Committee</vt:lpstr>
      <vt:lpstr>Committee Membership</vt:lpstr>
      <vt:lpstr>How will the Oversight Committee work?</vt:lpstr>
      <vt:lpstr>         </vt:lpstr>
      <vt:lpstr>Role of the External Partner</vt:lpstr>
      <vt:lpstr>         </vt:lpstr>
      <vt:lpstr>The Role of External Experts</vt:lpstr>
      <vt:lpstr>6. Next steps</vt:lpstr>
      <vt:lpstr>Action Plan</vt:lpstr>
      <vt:lpstr>References</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T.Goodliffe</dc:creator>
  <cp:lastModifiedBy>TGoodliffe</cp:lastModifiedBy>
  <cp:revision>289</cp:revision>
  <dcterms:created xsi:type="dcterms:W3CDTF">2011-02-02T09:47:16Z</dcterms:created>
  <dcterms:modified xsi:type="dcterms:W3CDTF">2014-06-24T10:52:48Z</dcterms:modified>
</cp:coreProperties>
</file>